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63"/>
  </p:notesMasterIdLst>
  <p:handoutMasterIdLst>
    <p:handoutMasterId r:id="rId64"/>
  </p:handoutMasterIdLst>
  <p:sldIdLst>
    <p:sldId id="256" r:id="rId3"/>
    <p:sldId id="257" r:id="rId4"/>
    <p:sldId id="340" r:id="rId5"/>
    <p:sldId id="341" r:id="rId6"/>
    <p:sldId id="342" r:id="rId7"/>
    <p:sldId id="377" r:id="rId8"/>
    <p:sldId id="376" r:id="rId9"/>
    <p:sldId id="344" r:id="rId10"/>
    <p:sldId id="345" r:id="rId11"/>
    <p:sldId id="350" r:id="rId12"/>
    <p:sldId id="378" r:id="rId13"/>
    <p:sldId id="346" r:id="rId14"/>
    <p:sldId id="351" r:id="rId15"/>
    <p:sldId id="352" r:id="rId16"/>
    <p:sldId id="353" r:id="rId17"/>
    <p:sldId id="354" r:id="rId18"/>
    <p:sldId id="355" r:id="rId19"/>
    <p:sldId id="349" r:id="rId20"/>
    <p:sldId id="347" r:id="rId21"/>
    <p:sldId id="374" r:id="rId22"/>
    <p:sldId id="404" r:id="rId23"/>
    <p:sldId id="405" r:id="rId24"/>
    <p:sldId id="406" r:id="rId25"/>
    <p:sldId id="381" r:id="rId26"/>
    <p:sldId id="446" r:id="rId27"/>
    <p:sldId id="382" r:id="rId28"/>
    <p:sldId id="449" r:id="rId29"/>
    <p:sldId id="400" r:id="rId30"/>
    <p:sldId id="407" r:id="rId31"/>
    <p:sldId id="408" r:id="rId32"/>
    <p:sldId id="424" r:id="rId33"/>
    <p:sldId id="409" r:id="rId34"/>
    <p:sldId id="385" r:id="rId35"/>
    <p:sldId id="425" r:id="rId36"/>
    <p:sldId id="426" r:id="rId37"/>
    <p:sldId id="427" r:id="rId38"/>
    <p:sldId id="428" r:id="rId39"/>
    <p:sldId id="430" r:id="rId40"/>
    <p:sldId id="441" r:id="rId41"/>
    <p:sldId id="429" r:id="rId42"/>
    <p:sldId id="443" r:id="rId43"/>
    <p:sldId id="444" r:id="rId44"/>
    <p:sldId id="445" r:id="rId45"/>
    <p:sldId id="415" r:id="rId46"/>
    <p:sldId id="403" r:id="rId47"/>
    <p:sldId id="434" r:id="rId48"/>
    <p:sldId id="436" r:id="rId49"/>
    <p:sldId id="437" r:id="rId50"/>
    <p:sldId id="389" r:id="rId51"/>
    <p:sldId id="447" r:id="rId52"/>
    <p:sldId id="438" r:id="rId53"/>
    <p:sldId id="448" r:id="rId54"/>
    <p:sldId id="390" r:id="rId55"/>
    <p:sldId id="433" r:id="rId56"/>
    <p:sldId id="439" r:id="rId57"/>
    <p:sldId id="440" r:id="rId58"/>
    <p:sldId id="435" r:id="rId59"/>
    <p:sldId id="339" r:id="rId60"/>
    <p:sldId id="296" r:id="rId61"/>
    <p:sldId id="297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7DE41F-B508-4839-A9F1-DB0FEBB4124B}">
          <p14:sldIdLst>
            <p14:sldId id="256"/>
            <p14:sldId id="257"/>
          </p14:sldIdLst>
        </p14:section>
        <p14:section name="Higher-Order Functions" id="{5FD2B1D4-6A2A-421F-AC9A-0C98781023E1}">
          <p14:sldIdLst>
            <p14:sldId id="340"/>
            <p14:sldId id="341"/>
            <p14:sldId id="342"/>
            <p14:sldId id="377"/>
            <p14:sldId id="376"/>
            <p14:sldId id="344"/>
            <p14:sldId id="345"/>
            <p14:sldId id="350"/>
            <p14:sldId id="378"/>
          </p14:sldIdLst>
        </p14:section>
        <p14:section name="Arrays Methods" id="{CDCA1EE6-3335-4F48-BF76-A655AC315FE2}">
          <p14:sldIdLst>
            <p14:sldId id="346"/>
            <p14:sldId id="351"/>
            <p14:sldId id="352"/>
            <p14:sldId id="353"/>
            <p14:sldId id="354"/>
            <p14:sldId id="355"/>
            <p14:sldId id="349"/>
            <p14:sldId id="347"/>
          </p14:sldIdLst>
        </p14:section>
        <p14:section name="Function Composition" id="{9F1EDDCB-84A0-4D22-BA33-CC38BC36E718}">
          <p14:sldIdLst>
            <p14:sldId id="374"/>
            <p14:sldId id="404"/>
            <p14:sldId id="405"/>
            <p14:sldId id="406"/>
            <p14:sldId id="381"/>
            <p14:sldId id="446"/>
            <p14:sldId id="382"/>
            <p14:sldId id="449"/>
          </p14:sldIdLst>
        </p14:section>
        <p14:section name="Promises" id="{7A959322-FF0D-463C-8395-DF2650E8AA2E}">
          <p14:sldIdLst>
            <p14:sldId id="400"/>
            <p14:sldId id="407"/>
            <p14:sldId id="408"/>
          </p14:sldIdLst>
        </p14:section>
        <p14:section name="Functors" id="{9940070A-1740-41C2-BC82-27D6B531F23C}">
          <p14:sldIdLst>
            <p14:sldId id="424"/>
            <p14:sldId id="409"/>
            <p14:sldId id="385"/>
            <p14:sldId id="425"/>
            <p14:sldId id="426"/>
            <p14:sldId id="427"/>
            <p14:sldId id="428"/>
            <p14:sldId id="430"/>
            <p14:sldId id="441"/>
            <p14:sldId id="429"/>
            <p14:sldId id="443"/>
            <p14:sldId id="444"/>
            <p14:sldId id="445"/>
          </p14:sldIdLst>
        </p14:section>
        <p14:section name="Applicative Functors" id="{CDF425DB-653C-4EA0-A57B-98F31D528C52}">
          <p14:sldIdLst>
            <p14:sldId id="415"/>
            <p14:sldId id="403"/>
            <p14:sldId id="434"/>
            <p14:sldId id="436"/>
            <p14:sldId id="437"/>
          </p14:sldIdLst>
        </p14:section>
        <p14:section name="Monads" id="{A840ABE0-36C0-4205-B984-665A3C62F31A}">
          <p14:sldIdLst>
            <p14:sldId id="389"/>
            <p14:sldId id="447"/>
            <p14:sldId id="438"/>
            <p14:sldId id="448"/>
            <p14:sldId id="390"/>
            <p14:sldId id="433"/>
          </p14:sldIdLst>
        </p14:section>
        <p14:section name="Conclusion" id="{BD206D2A-C717-48C8-AD07-AECAA1830243}">
          <p14:sldIdLst>
            <p14:sldId id="439"/>
            <p14:sldId id="440"/>
            <p14:sldId id="435"/>
          </p14:sldIdLst>
        </p14:section>
        <p14:section name="End Section" id="{1ED8C0E4-4C9D-4A80-891C-371C4B672A74}">
          <p14:sldIdLst>
            <p14:sldId id="339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EC893F-27D9-13E5-5284-DB591E08F2CD}" name="Martin Chaov" initials="MC" userId="ab06d56f74e407a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EFF1"/>
    <a:srgbClr val="6D7991"/>
    <a:srgbClr val="4193A1"/>
    <a:srgbClr val="59AFBC"/>
    <a:srgbClr val="00D6DE"/>
    <a:srgbClr val="38808C"/>
    <a:srgbClr val="000000"/>
    <a:srgbClr val="A3ABBC"/>
    <a:srgbClr val="3273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F7152-8B79-47F0-A362-C50EC1EAD4DE}" v="9" dt="2022-12-06T11:41:48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533" autoAdjust="0"/>
  </p:normalViewPr>
  <p:slideViewPr>
    <p:cSldViewPr>
      <p:cViewPr varScale="1">
        <p:scale>
          <a:sx n="82" d="100"/>
          <a:sy n="82" d="100"/>
        </p:scale>
        <p:origin x="96" y="5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2" d="100"/>
          <a:sy n="62" d="100"/>
        </p:scale>
        <p:origin x="3154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microsoft.com/office/2018/10/relationships/authors" Target="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Windows Live" clId="Web-{B83F7152-8B79-47F0-A362-C50EC1EAD4DE}"/>
    <pc:docChg chg="mod">
      <pc:chgData name="Martin Chaov" userId="ab06d56f74e407a5" providerId="Windows Live" clId="Web-{B83F7152-8B79-47F0-A362-C50EC1EAD4DE}" dt="2022-12-06T11:41:48.244" v="8"/>
      <pc:docMkLst>
        <pc:docMk/>
      </pc:docMkLst>
      <pc:sldChg chg="addCm">
        <pc:chgData name="Martin Chaov" userId="ab06d56f74e407a5" providerId="Windows Live" clId="Web-{B83F7152-8B79-47F0-A362-C50EC1EAD4DE}" dt="2022-12-06T10:40:59.494" v="2"/>
        <pc:sldMkLst>
          <pc:docMk/>
          <pc:sldMk cId="2341571266" sldId="256"/>
        </pc:sldMkLst>
      </pc:sldChg>
      <pc:sldChg chg="addCm">
        <pc:chgData name="Martin Chaov" userId="ab06d56f74e407a5" providerId="Windows Live" clId="Web-{B83F7152-8B79-47F0-A362-C50EC1EAD4DE}" dt="2022-12-06T11:34:47.466" v="5"/>
        <pc:sldMkLst>
          <pc:docMk/>
          <pc:sldMk cId="3388989246" sldId="347"/>
        </pc:sldMkLst>
      </pc:sldChg>
      <pc:sldChg chg="addCm">
        <pc:chgData name="Martin Chaov" userId="ab06d56f74e407a5" providerId="Windows Live" clId="Web-{B83F7152-8B79-47F0-A362-C50EC1EAD4DE}" dt="2022-12-06T10:36:49.785" v="1"/>
        <pc:sldMkLst>
          <pc:docMk/>
          <pc:sldMk cId="3120817667" sldId="377"/>
        </pc:sldMkLst>
      </pc:sldChg>
      <pc:sldChg chg="addCm">
        <pc:chgData name="Martin Chaov" userId="ab06d56f74e407a5" providerId="Windows Live" clId="Web-{B83F7152-8B79-47F0-A362-C50EC1EAD4DE}" dt="2022-12-06T11:37:14.017" v="6"/>
        <pc:sldMkLst>
          <pc:docMk/>
          <pc:sldMk cId="1930613127" sldId="400"/>
        </pc:sldMkLst>
      </pc:sldChg>
      <pc:sldChg chg="addCm">
        <pc:chgData name="Martin Chaov" userId="ab06d56f74e407a5" providerId="Windows Live" clId="Web-{B83F7152-8B79-47F0-A362-C50EC1EAD4DE}" dt="2022-12-06T11:40:27.992" v="7"/>
        <pc:sldMkLst>
          <pc:docMk/>
          <pc:sldMk cId="3877696819" sldId="428"/>
        </pc:sldMkLst>
      </pc:sldChg>
      <pc:sldChg chg="addCm">
        <pc:chgData name="Martin Chaov" userId="ab06d56f74e407a5" providerId="Windows Live" clId="Web-{B83F7152-8B79-47F0-A362-C50EC1EAD4DE}" dt="2022-12-06T11:41:48.244" v="8"/>
        <pc:sldMkLst>
          <pc:docMk/>
          <pc:sldMk cId="1010691940" sldId="4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412"/>
            <a:ext cx="6381328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81328" y="8890412"/>
            <a:ext cx="47508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612D86A-A35B-4C1A-BB1B-94DF748901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7033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EA483A-EF53-4E05-B4A1-BB57D6BB7B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92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7DC0528-5046-4CB8-BED7-F301A20747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7641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C8FD972-A481-4873-9046-7B5919674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4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63761E-B608-4EA1-8A3B-965630746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8999" y="8890412"/>
            <a:ext cx="547414" cy="252000"/>
          </a:xfrm>
        </p:spPr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2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26268" y="6781800"/>
            <a:ext cx="12215093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Company Web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73270" y="6189708"/>
            <a:ext cx="2950749" cy="35149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rgbClr val="38808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0" name="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73270" y="5807428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11" name="Picture Logo SoftUni" descr="SoftUni logo">
            <a:extLst>
              <a:ext uri="{FF2B5EF4-FFF2-40B4-BE49-F238E27FC236}">
                <a16:creationId xmlns:a16="http://schemas.microsoft.com/office/drawing/2014/main" id="{0DFB9743-7B88-4712-8A60-AD79FDAB6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99" y="5958860"/>
            <a:ext cx="1812856" cy="627064"/>
          </a:xfrm>
          <a:prstGeom prst="rect">
            <a:avLst/>
          </a:prstGeom>
        </p:spPr>
      </p:pic>
      <p:pic>
        <p:nvPicPr>
          <p:cNvPr id="8" name="Picture Logo Software University">
            <a:extLst>
              <a:ext uri="{FF2B5EF4-FFF2-40B4-BE49-F238E27FC236}">
                <a16:creationId xmlns:a16="http://schemas.microsoft.com/office/drawing/2014/main" id="{38F8E1A2-DB16-475C-A4E6-0345065D3E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965" y="6010242"/>
            <a:ext cx="1859441" cy="524301"/>
          </a:xfrm>
          <a:prstGeom prst="rect">
            <a:avLst/>
          </a:prstGeom>
        </p:spPr>
      </p:pic>
      <p:pic>
        <p:nvPicPr>
          <p:cNvPr id="20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1E6AE6B1-34A6-9141-8CDD-1A493A0F7E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9" y="5995518"/>
            <a:ext cx="1669830" cy="553748"/>
          </a:xfrm>
          <a:prstGeom prst="rect">
            <a:avLst/>
          </a:prstGeom>
          <a:noFill/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61572" y="5432479"/>
            <a:ext cx="370464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rgbClr val="32737E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1572" y="4940540"/>
            <a:ext cx="370464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rgbClr val="2F6B75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3817" y="2710067"/>
            <a:ext cx="5437955" cy="2087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572" y="1308887"/>
            <a:ext cx="10962447" cy="121728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rgbClr val="2F6B75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572" y="254857"/>
            <a:ext cx="10962447" cy="953212"/>
          </a:xfrm>
          <a:ln>
            <a:noFill/>
          </a:ln>
        </p:spPr>
        <p:txBody>
          <a:bodyPr>
            <a:normAutofit/>
          </a:bodyPr>
          <a:lstStyle>
            <a:lvl1pPr algn="ctr">
              <a:defRPr sz="5400">
                <a:solidFill>
                  <a:srgbClr val="38808C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276F95FD-F5E4-4941-B628-46A2031FA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Bottom"/>
          <p:cNvSpPr/>
          <p:nvPr/>
        </p:nvSpPr>
        <p:spPr>
          <a:xfrm>
            <a:off x="1" y="6237312"/>
            <a:ext cx="12188825" cy="620691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428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0"/>
            <a:ext cx="5760044" cy="4929410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Bottom"/>
          <p:cNvSpPr/>
          <p:nvPr/>
        </p:nvSpPr>
        <p:spPr>
          <a:xfrm>
            <a:off x="5160306" y="4816202"/>
            <a:ext cx="1868214" cy="1868701"/>
          </a:xfrm>
          <a:prstGeom prst="ellipse">
            <a:avLst/>
          </a:prstGeom>
          <a:solidFill>
            <a:srgbClr val="4193A1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Uni Svetlina Down">
            <a:extLst>
              <a:ext uri="{FF2B5EF4-FFF2-40B4-BE49-F238E27FC236}">
                <a16:creationId xmlns:a16="http://schemas.microsoft.com/office/drawing/2014/main" id="{F0DB679B-864B-DE4C-8CE8-CCCA66F0C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893" y="5110630"/>
            <a:ext cx="1060087" cy="1250664"/>
          </a:xfrm>
          <a:prstGeom prst="rect">
            <a:avLst/>
          </a:prstGeom>
        </p:spPr>
      </p:pic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912DE2F3-D132-445C-A9AD-F9E1168E1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587" y="198529"/>
            <a:ext cx="1935481" cy="687096"/>
          </a:xfrm>
          <a:prstGeom prst="rect">
            <a:avLst/>
          </a:prstGeom>
          <a:noFill/>
        </p:spPr>
      </p:pic>
      <p:sp>
        <p:nvSpPr>
          <p:cNvPr id="13" name="Rectangle Top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17685F87-8495-4C56-8C0B-FFC13CD66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93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92488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1D0DF03B-A878-4127-9C21-275149642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2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D39F69C8-AC8D-4DD2-BDDC-0C2189974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28" y="198529"/>
            <a:ext cx="2071940" cy="687096"/>
          </a:xfrm>
          <a:prstGeom prst="rect">
            <a:avLst/>
          </a:prstGeom>
          <a:noFill/>
        </p:spPr>
      </p:pic>
      <p:sp>
        <p:nvSpPr>
          <p:cNvPr id="37" name="Title 8">
            <a:extLst>
              <a:ext uri="{FF2B5EF4-FFF2-40B4-BE49-F238E27FC236}">
                <a16:creationId xmlns:a16="http://schemas.microsoft.com/office/drawing/2014/main" id="{2E2609AE-35F4-489D-975E-CF0D19750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430" y="2420888"/>
            <a:ext cx="9426502" cy="1573630"/>
          </a:xfrm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kumimoji="0" lang="en-US" sz="13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defRPr>
            </a:lvl1pPr>
          </a:lstStyle>
          <a:p>
            <a:pPr marL="0" marR="0" lvl="0" indent="0" defTabSz="9138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tabLst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760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370" y="1186308"/>
            <a:ext cx="9182402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810603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3" name="Logo SoftUni Svetlina">
            <a:extLst>
              <a:ext uri="{FF2B5EF4-FFF2-40B4-BE49-F238E27FC236}">
                <a16:creationId xmlns:a16="http://schemas.microsoft.com/office/drawing/2014/main" id="{BEBA2AEF-336F-4FB2-B20E-2AF89A0A9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pic>
        <p:nvPicPr>
          <p:cNvPr id="4" name="Picture Logo SoftUni" descr="SoftUni logo">
            <a:extLst>
              <a:ext uri="{FF2B5EF4-FFF2-40B4-BE49-F238E27FC236}">
                <a16:creationId xmlns:a16="http://schemas.microsoft.com/office/drawing/2014/main" id="{395A5610-F911-4C31-BF1F-F30F8766C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92" y="4998779"/>
            <a:ext cx="1812856" cy="627064"/>
          </a:xfrm>
          <a:prstGeom prst="rect">
            <a:avLst/>
          </a:prstGeom>
        </p:spPr>
      </p:pic>
      <p:pic>
        <p:nvPicPr>
          <p:cNvPr id="5" name="Picture Logo Software University">
            <a:extLst>
              <a:ext uri="{FF2B5EF4-FFF2-40B4-BE49-F238E27FC236}">
                <a16:creationId xmlns:a16="http://schemas.microsoft.com/office/drawing/2014/main" id="{47E8798E-CBA9-48CD-B796-F9FD377DBC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8065" y="3709833"/>
            <a:ext cx="1859441" cy="524301"/>
          </a:xfrm>
          <a:prstGeom prst="rect">
            <a:avLst/>
          </a:prstGeom>
        </p:spPr>
      </p:pic>
      <p:pic>
        <p:nvPicPr>
          <p:cNvPr id="6" name="Picture 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91AB9272-2857-4CA2-9C75-7B9766ABBB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344010"/>
            <a:ext cx="1818966" cy="603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4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589240"/>
            <a:ext cx="10958928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49" y="4725143"/>
            <a:ext cx="10958928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65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53483657-164E-4EE9-9349-4B9023216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88825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Logo SoftUni Svetlina">
            <a:extLst>
              <a:ext uri="{FF2B5EF4-FFF2-40B4-BE49-F238E27FC236}">
                <a16:creationId xmlns:a16="http://schemas.microsoft.com/office/drawing/2014/main" id="{C6F8B0C1-9F2E-4CA9-96DD-943ADD51A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17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DAA8D59D-1A6A-4E36-A5A9-A826220EB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Top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4" y="1314451"/>
            <a:ext cx="11817789" cy="5354910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2" name="Logo SoftUni Svetlina">
            <a:extLst>
              <a:ext uri="{FF2B5EF4-FFF2-40B4-BE49-F238E27FC236}">
                <a16:creationId xmlns:a16="http://schemas.microsoft.com/office/drawing/2014/main" id="{7B304674-314D-44C4-B485-DB6489C61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2F20B-6337-43C3-848D-CE00EE31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2564" y="1476081"/>
            <a:ext cx="1444877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E63AB395-E294-42D2-A1ED-1AF3AC4FD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F52BAB8F-28D4-574C-8744-6F571747FB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2" name="Slide Title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254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D4434E56-9456-4A3D-97F3-767CE09E2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5941" y="1121144"/>
            <a:ext cx="10146172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Logo SoftUni Svetlina" descr="A picture containing circuit, drawing&#10;&#10;Description automatically generated">
            <a:extLst>
              <a:ext uri="{FF2B5EF4-FFF2-40B4-BE49-F238E27FC236}">
                <a16:creationId xmlns:a16="http://schemas.microsoft.com/office/drawing/2014/main" id="{7DC8090C-C6A7-452B-BE79-A76C05E16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49" y="198529"/>
            <a:ext cx="2071940" cy="687096"/>
          </a:xfrm>
          <a:prstGeom prst="rect">
            <a:avLst/>
          </a:prstGeom>
          <a:noFill/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8" y="100750"/>
            <a:ext cx="8542210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7355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" y="100750"/>
            <a:ext cx="11896724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0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 Text">
            <a:extLst>
              <a:ext uri="{FF2B5EF4-FFF2-40B4-BE49-F238E27FC236}">
                <a16:creationId xmlns:a16="http://schemas.microsoft.com/office/drawing/2014/main" id="{E94B23AF-AD8E-4C4B-B0B9-6ED118847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4"/>
            <a:ext cx="11815018" cy="5561125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77701FD-BBA7-4B98-A506-DE2237A2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Logo SoftUni Svetlina">
            <a:extLst>
              <a:ext uri="{FF2B5EF4-FFF2-40B4-BE49-F238E27FC236}">
                <a16:creationId xmlns:a16="http://schemas.microsoft.com/office/drawing/2014/main" id="{AE15D517-C47B-4222-96EA-8525F345F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023" y="198529"/>
            <a:ext cx="1935481" cy="687096"/>
          </a:xfrm>
          <a:prstGeom prst="rect">
            <a:avLst/>
          </a:prstGeom>
          <a:noFill/>
        </p:spPr>
      </p:pic>
      <p:sp>
        <p:nvSpPr>
          <p:cNvPr id="2" name="Slide Title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5" y="100750"/>
            <a:ext cx="9792489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2" y="1988840"/>
            <a:ext cx="10958580" cy="16812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0" indent="0">
              <a:buNone/>
              <a:defRPr lang="en-US" sz="2800" b="1" noProof="1">
                <a:latin typeface="Consolas" pitchFamily="49" charset="0"/>
                <a:cs typeface="Consolas" pitchFamily="49" charset="0"/>
              </a:defRPr>
            </a:lvl1pPr>
          </a:lstStyle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Source code box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  <a:p>
            <a:pPr marL="0" lvl="0" indent="-457200" defTabSz="914400" eaLnBrk="0" latin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40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0784" y="1091472"/>
            <a:ext cx="3551604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2547" y="3338387"/>
            <a:ext cx="6878490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2547" y="1471048"/>
            <a:ext cx="6878490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13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Background" descr="SoftUni Background">
            <a:extLst>
              <a:ext uri="{FF2B5EF4-FFF2-40B4-BE49-F238E27FC236}">
                <a16:creationId xmlns:a16="http://schemas.microsoft.com/office/drawing/2014/main" id="{BDFD63EF-6D60-464A-A2CB-CAF22A24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5305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11801748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76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6" r:id="rId3"/>
    <p:sldLayoutId id="2147483672" r:id="rId4"/>
    <p:sldLayoutId id="2147483674" r:id="rId5"/>
    <p:sldLayoutId id="2147483675" r:id="rId6"/>
    <p:sldLayoutId id="2147483677" r:id="rId7"/>
    <p:sldLayoutId id="2147483679" r:id="rId8"/>
    <p:sldLayoutId id="2147483688" r:id="rId9"/>
    <p:sldLayoutId id="2147483678" r:id="rId10"/>
    <p:sldLayoutId id="2147483690" r:id="rId11"/>
    <p:sldLayoutId id="2147483689" r:id="rId12"/>
    <p:sldLayoutId id="214748369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hangingPunct="1">
        <a:spcBef>
          <a:spcPct val="0"/>
        </a:spcBef>
        <a:buNone/>
        <a:defRPr sz="3998" b="1" kern="1200">
          <a:solidFill>
            <a:srgbClr val="38808C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2650" indent="-361950" algn="l" defTabSz="1218438" rtl="0" ea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1572" y="1308887"/>
            <a:ext cx="10962447" cy="751961"/>
          </a:xfrm>
        </p:spPr>
        <p:txBody>
          <a:bodyPr vert="horz" lIns="108000" tIns="36000" rIns="108000" bIns="36000" rtlCol="0" anchor="t">
            <a:noAutofit/>
          </a:bodyPr>
          <a:lstStyle/>
          <a:p>
            <a:r>
              <a:rPr lang="en-US" sz="3600" dirty="0"/>
              <a:t>Higher-Order Function, Reactive </a:t>
            </a:r>
            <a:r>
              <a:rPr lang="bg-BG" sz="3600"/>
              <a:t>	</a:t>
            </a:r>
            <a:r>
              <a:rPr lang="en-US" sz="3600"/>
              <a:t>FP</a:t>
            </a:r>
            <a:r>
              <a:rPr lang="en-US" sz="3600" dirty="0"/>
              <a:t>, Applicative Functors</a:t>
            </a:r>
          </a:p>
          <a:p>
            <a:endParaRPr lang="en-US" sz="3600" dirty="0">
              <a:ea typeface="+mn-lt"/>
              <a:cs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Higher-Order Functions</a:t>
            </a:r>
            <a:endParaRPr lang="bg-BG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903420" y="6176228"/>
            <a:ext cx="1841560" cy="363329"/>
          </a:xfrm>
        </p:spPr>
        <p:txBody>
          <a:bodyPr/>
          <a:lstStyle/>
          <a:p>
            <a:r>
              <a:rPr lang="en-US" sz="1799" dirty="0">
                <a:hlinkClick r:id="rId3"/>
              </a:rPr>
              <a:t>https://softuni.bg</a:t>
            </a:r>
            <a:endParaRPr lang="en-US" sz="1799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552937" y="5335930"/>
            <a:ext cx="2979920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1804" y="4931531"/>
            <a:ext cx="3704648" cy="52481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673270" y="5801048"/>
            <a:ext cx="2950749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8" name="Картина 7" descr="Картина, която съдържа текст,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9EB66FB6-900E-7E80-B24D-9F308587B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2276872"/>
            <a:ext cx="5676276" cy="2947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15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6FCCDB5-C1D1-4483-D280-FC83CCAC7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6EF0089-78E7-09EF-49A0-0D352F29F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will work as an </a:t>
            </a:r>
            <a:r>
              <a:rPr lang="en-US" b="1" dirty="0">
                <a:solidFill>
                  <a:schemeClr val="bg1"/>
                </a:solidFill>
              </a:rPr>
              <a:t>instance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</a:p>
          <a:p>
            <a:pPr>
              <a:buClr>
                <a:schemeClr val="tx1"/>
              </a:buClr>
            </a:pPr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easily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store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form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variable</a:t>
            </a:r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can </a:t>
            </a:r>
            <a:r>
              <a:rPr lang="en-US" b="1" dirty="0">
                <a:solidFill>
                  <a:schemeClr val="bg1"/>
                </a:solidFill>
              </a:rPr>
              <a:t>contain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 </a:t>
            </a:r>
            <a:r>
              <a:rPr lang="en-US" dirty="0"/>
              <a:t>as a </a:t>
            </a:r>
            <a:r>
              <a:rPr lang="en-US" b="1" dirty="0">
                <a:solidFill>
                  <a:schemeClr val="bg1"/>
                </a:solidFill>
              </a:rPr>
              <a:t>parameter</a:t>
            </a:r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7EAEE305-8A55-1485-3D72-F83DBA38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Higher-Order Function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4732228-37B8-13D3-02BB-3E9AD93D6E96}"/>
              </a:ext>
            </a:extLst>
          </p:cNvPr>
          <p:cNvSpPr txBox="1">
            <a:spLocks/>
          </p:cNvSpPr>
          <p:nvPr/>
        </p:nvSpPr>
        <p:spPr>
          <a:xfrm>
            <a:off x="629964" y="2586970"/>
            <a:ext cx="5924770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cat</a:t>
            </a:r>
            <a:r>
              <a:rPr lang="en-US" sz="2400" b="1" dirty="0"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400" b="1" dirty="0">
                <a:latin typeface="Consolas" panose="020B0609020204030204" pitchFamily="49" charset="0"/>
              </a:rPr>
              <a:t> =&gt;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cat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B5DB16-2BA2-4CFF-2DED-B3E3D284C67A}"/>
              </a:ext>
            </a:extLst>
          </p:cNvPr>
          <p:cNvSpPr txBox="1">
            <a:spLocks/>
          </p:cNvSpPr>
          <p:nvPr/>
        </p:nvSpPr>
        <p:spPr>
          <a:xfrm>
            <a:off x="629964" y="4005064"/>
            <a:ext cx="9267736" cy="24006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greeting</a:t>
            </a:r>
            <a:r>
              <a:rPr lang="en-US" sz="2400" b="1" dirty="0">
                <a:latin typeface="Consolas" panose="020B0609020204030204" pitchFamily="49" charset="0"/>
              </a:rPr>
              <a:t>(value){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("Hello " +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value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result</a:t>
            </a:r>
            <a:r>
              <a:rPr lang="en-US" sz="2400" b="1" dirty="0">
                <a:latin typeface="Consolas" panose="020B0609020204030204" pitchFamily="49" charset="0"/>
              </a:rPr>
              <a:t>(x,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  <a:r>
              <a:rPr lang="bg-BG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{ console.log(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dirty="0">
                <a:latin typeface="Consolas" panose="020B0609020204030204" pitchFamily="49" charset="0"/>
              </a:rPr>
              <a:t>));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result</a:t>
            </a:r>
            <a:r>
              <a:rPr lang="en-US" sz="2400" b="1" dirty="0">
                <a:latin typeface="Consolas" panose="020B0609020204030204" pitchFamily="49" charset="0"/>
              </a:rPr>
              <a:t>("David",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greeting</a:t>
            </a:r>
            <a:r>
              <a:rPr lang="en-US" sz="2400" b="1" dirty="0">
                <a:latin typeface="Consolas" panose="020B0609020204030204" pitchFamily="49" charset="0"/>
              </a:rPr>
              <a:t>);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Hello David</a:t>
            </a:r>
          </a:p>
        </p:txBody>
      </p:sp>
    </p:spTree>
    <p:extLst>
      <p:ext uri="{BB962C8B-B14F-4D97-AF65-F5344CB8AC3E}">
        <p14:creationId xmlns:p14="http://schemas.microsoft.com/office/powerpoint/2010/main" val="40910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B8E19C1-7668-1EA0-5A05-5CA2D2497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808C583-6801-1E6B-6D1D-14ACAFE9A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367" y="1143139"/>
            <a:ext cx="11930089" cy="556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Higher-order</a:t>
            </a:r>
            <a:r>
              <a:rPr lang="en-US" sz="3400" dirty="0"/>
              <a:t> functions are </a:t>
            </a:r>
            <a:r>
              <a:rPr lang="en-US" sz="3400" b="1" dirty="0">
                <a:solidFill>
                  <a:schemeClr val="bg1"/>
                </a:solidFill>
              </a:rPr>
              <a:t>great</a:t>
            </a:r>
            <a:r>
              <a:rPr lang="en-US" sz="3400" dirty="0"/>
              <a:t> for </a:t>
            </a:r>
            <a:r>
              <a:rPr lang="en-US" sz="3400" b="1" dirty="0">
                <a:solidFill>
                  <a:schemeClr val="bg1"/>
                </a:solidFill>
              </a:rPr>
              <a:t>writing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clear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Unfortunately</a:t>
            </a:r>
            <a:r>
              <a:rPr lang="en-US" sz="3200" dirty="0"/>
              <a:t>, this </a:t>
            </a:r>
            <a:r>
              <a:rPr lang="en-US" sz="3200" b="1" dirty="0">
                <a:solidFill>
                  <a:schemeClr val="bg1"/>
                </a:solidFill>
              </a:rPr>
              <a:t>clarity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comes</a:t>
            </a:r>
            <a:r>
              <a:rPr lang="en-US" sz="3200" dirty="0"/>
              <a:t> at a </a:t>
            </a:r>
            <a:r>
              <a:rPr lang="en-US" sz="3200" b="1" dirty="0">
                <a:solidFill>
                  <a:schemeClr val="bg1"/>
                </a:solidFill>
              </a:rPr>
              <a:t>cost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Passing</a:t>
            </a:r>
            <a:r>
              <a:rPr lang="en-US" sz="3400" dirty="0"/>
              <a:t> a </a:t>
            </a:r>
            <a:r>
              <a:rPr lang="en-US" sz="3400" b="1" dirty="0">
                <a:solidFill>
                  <a:schemeClr val="bg1"/>
                </a:solidFill>
              </a:rPr>
              <a:t>function</a:t>
            </a:r>
            <a:r>
              <a:rPr lang="en-US" sz="3400" dirty="0"/>
              <a:t> to </a:t>
            </a:r>
            <a:r>
              <a:rPr lang="en-US" sz="3400" b="1" dirty="0">
                <a:solidFill>
                  <a:schemeClr val="bg1"/>
                </a:solidFill>
              </a:rPr>
              <a:t>higher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order</a:t>
            </a:r>
            <a:r>
              <a:rPr lang="en-US" sz="3400" dirty="0"/>
              <a:t> functions </a:t>
            </a:r>
            <a:br>
              <a:rPr lang="en-US" sz="3400" dirty="0"/>
            </a:br>
            <a:r>
              <a:rPr lang="en-US" sz="3400" dirty="0"/>
              <a:t>and </a:t>
            </a:r>
            <a:r>
              <a:rPr lang="en-US" sz="3400" b="1" dirty="0">
                <a:solidFill>
                  <a:schemeClr val="bg1"/>
                </a:solidFill>
              </a:rPr>
              <a:t>letting</a:t>
            </a:r>
            <a:r>
              <a:rPr lang="en-US" sz="3400" dirty="0"/>
              <a:t> that </a:t>
            </a:r>
            <a:r>
              <a:rPr lang="en-US" sz="3400" b="1" dirty="0">
                <a:solidFill>
                  <a:schemeClr val="bg1"/>
                </a:solidFill>
              </a:rPr>
              <a:t>method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handle</a:t>
            </a:r>
            <a:r>
              <a:rPr lang="en-US" sz="3400" dirty="0"/>
              <a:t> the </a:t>
            </a:r>
            <a:r>
              <a:rPr lang="en-US" sz="3400" b="1" dirty="0">
                <a:solidFill>
                  <a:schemeClr val="bg1"/>
                </a:solidFill>
              </a:rPr>
              <a:t>array</a:t>
            </a:r>
            <a:r>
              <a:rPr lang="en-US" sz="3400" dirty="0"/>
              <a:t> 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iteration</a:t>
            </a:r>
            <a:r>
              <a:rPr lang="en-US" sz="3400" dirty="0"/>
              <a:t> is </a:t>
            </a:r>
            <a:r>
              <a:rPr lang="en-US" sz="3400" b="1" dirty="0">
                <a:solidFill>
                  <a:schemeClr val="bg1"/>
                </a:solidFill>
              </a:rPr>
              <a:t>easy</a:t>
            </a:r>
            <a:r>
              <a:rPr lang="en-US" sz="3400" dirty="0"/>
              <a:t> to </a:t>
            </a:r>
            <a:r>
              <a:rPr lang="en-US" sz="3400" b="1" dirty="0">
                <a:solidFill>
                  <a:schemeClr val="bg1"/>
                </a:solidFill>
              </a:rPr>
              <a:t>read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But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  <a:r>
              <a:rPr lang="en-US" sz="3200" dirty="0"/>
              <a:t> calls in 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 are </a:t>
            </a:r>
            <a:r>
              <a:rPr lang="en-US" sz="3200" b="1" dirty="0">
                <a:solidFill>
                  <a:schemeClr val="bg1"/>
                </a:solidFill>
              </a:rPr>
              <a:t>costly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compared</a:t>
            </a:r>
            <a:r>
              <a:rPr lang="en-US" sz="3200" dirty="0"/>
              <a:t> to simple </a:t>
            </a:r>
            <a:r>
              <a:rPr lang="en-US" sz="3200" b="1" dirty="0">
                <a:solidFill>
                  <a:schemeClr val="bg1"/>
                </a:solidFill>
              </a:rPr>
              <a:t>loop bodies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Fortunately</a:t>
            </a:r>
            <a:r>
              <a:rPr lang="en-US" sz="3400" dirty="0"/>
              <a:t>, most </a:t>
            </a:r>
            <a:r>
              <a:rPr lang="en-US" sz="3400" b="1" dirty="0">
                <a:solidFill>
                  <a:schemeClr val="bg1"/>
                </a:solidFill>
              </a:rPr>
              <a:t>browsers</a:t>
            </a:r>
            <a:r>
              <a:rPr lang="en-US" sz="3400" dirty="0"/>
              <a:t> are </a:t>
            </a:r>
            <a:r>
              <a:rPr lang="en-US" sz="3400" b="1" dirty="0">
                <a:solidFill>
                  <a:schemeClr val="bg1"/>
                </a:solidFill>
              </a:rPr>
              <a:t>insanely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fast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Higher-order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performance</a:t>
            </a:r>
            <a:r>
              <a:rPr lang="en-US" sz="3200" dirty="0"/>
              <a:t> is can be </a:t>
            </a:r>
            <a:r>
              <a:rPr lang="en-US" sz="3200" b="1" dirty="0">
                <a:solidFill>
                  <a:schemeClr val="bg1"/>
                </a:solidFill>
              </a:rPr>
              <a:t>slow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compared</a:t>
            </a:r>
            <a:r>
              <a:rPr lang="en-US" sz="3200" dirty="0"/>
              <a:t> </a:t>
            </a:r>
            <a:br>
              <a:rPr lang="bg-BG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simple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loops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A2A2991-A687-4543-B985-ACE8C522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Issue</a:t>
            </a:r>
            <a:endParaRPr lang="bg-BG" dirty="0"/>
          </a:p>
        </p:txBody>
      </p:sp>
      <p:pic>
        <p:nvPicPr>
          <p:cNvPr id="1028" name="Picture 4" descr="Performance Royalty Free Vector Image - VectorStock">
            <a:extLst>
              <a:ext uri="{FF2B5EF4-FFF2-40B4-BE49-F238E27FC236}">
                <a16:creationId xmlns:a16="http://schemas.microsoft.com/office/drawing/2014/main" id="{1B01CB8E-E956-E6FE-ABC0-9E20B4234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/>
        </p:blipFill>
        <p:spPr bwMode="auto">
          <a:xfrm>
            <a:off x="9118748" y="1769307"/>
            <a:ext cx="2176541" cy="21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ADEEF329-911D-4C7D-FBE3-B2183405C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Map, Filter, Reduce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EF70D352-5C24-B816-487B-D929C7DD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Methods</a:t>
            </a:r>
            <a:endParaRPr lang="bg-BG" dirty="0"/>
          </a:p>
        </p:txBody>
      </p:sp>
      <p:pic>
        <p:nvPicPr>
          <p:cNvPr id="7170" name="Picture 2" descr="For, For...Of and For...In Loops in JavaScript">
            <a:extLst>
              <a:ext uri="{FF2B5EF4-FFF2-40B4-BE49-F238E27FC236}">
                <a16:creationId xmlns:a16="http://schemas.microsoft.com/office/drawing/2014/main" id="{2342697C-57D0-FF48-20E9-E63805A0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49865" y="1352474"/>
            <a:ext cx="2689093" cy="27363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08D8114A-6C51-E3F4-8344-DD2778892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first-class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</a:p>
          <a:p>
            <a:pPr lvl="1"/>
            <a:r>
              <a:rPr lang="en-US" dirty="0"/>
              <a:t>They have </a:t>
            </a:r>
            <a:r>
              <a:rPr lang="en-US" b="1" dirty="0">
                <a:solidFill>
                  <a:schemeClr val="bg1"/>
                </a:solidFill>
              </a:rPr>
              <a:t>built-in properties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  <a:r>
              <a:rPr lang="en-US" dirty="0"/>
              <a:t>, such as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property</a:t>
            </a:r>
            <a:r>
              <a:rPr lang="en-US" dirty="0"/>
              <a:t> and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.toString()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</a:rPr>
              <a:t>method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b="1" dirty="0">
              <a:solidFill>
                <a:schemeClr val="bg1"/>
              </a:solidFill>
            </a:endParaRPr>
          </a:p>
          <a:p>
            <a:pPr lvl="1"/>
            <a:endParaRPr lang="en-US" sz="1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sz="10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Properties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methods </a:t>
            </a:r>
            <a:r>
              <a:rPr lang="en-US" dirty="0"/>
              <a:t>can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be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added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them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C9616EA-17FB-8D5F-C7C5-74229E78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Objects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951ED8-2132-6C54-C82A-ACBAFEA5146D}"/>
              </a:ext>
            </a:extLst>
          </p:cNvPr>
          <p:cNvSpPr txBox="1">
            <a:spLocks/>
          </p:cNvSpPr>
          <p:nvPr/>
        </p:nvSpPr>
        <p:spPr>
          <a:xfrm>
            <a:off x="1125860" y="3212976"/>
            <a:ext cx="10009112" cy="228056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originalFunc</a:t>
            </a:r>
            <a:r>
              <a:rPr lang="en-US" sz="2600" b="1" noProof="1">
                <a:latin typeface="Consolas" panose="020B0609020204030204" pitchFamily="49" charset="0"/>
              </a:rPr>
              <a:t> = (num) =&gt; { return num + 2 };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newFunc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originalFunc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.name</a:t>
            </a:r>
            <a:r>
              <a:rPr lang="en-US" sz="2600" b="1" noProof="1">
                <a:latin typeface="Consolas" panose="020B0609020204030204" pitchFamily="49" charset="0"/>
              </a:rPr>
              <a:t>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originalFunc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.toString()</a:t>
            </a:r>
            <a:r>
              <a:rPr lang="en-US" sz="2600" b="1" noProof="1">
                <a:latin typeface="Consolas" panose="020B0609020204030204" pitchFamily="49" charset="0"/>
              </a:rPr>
              <a:t>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'(num) =&gt; { return num + 2 }'</a:t>
            </a:r>
          </a:p>
          <a:p>
            <a:pPr>
              <a:lnSpc>
                <a:spcPts val="3280"/>
              </a:lnSpc>
            </a:pPr>
            <a:r>
              <a:rPr lang="en-US" sz="2600" b="1" noProof="1">
                <a:latin typeface="Consolas" panose="020B0609020204030204" pitchFamily="49" charset="0"/>
              </a:rPr>
              <a:t>newFunc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.isMathFunction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true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056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C866683-B6A5-A4A3-3525-CBB02969D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1" dirty="0" smtClean="0"/>
              <a:pPr/>
              <a:t>14</a:t>
            </a:fld>
            <a:endParaRPr lang="en-US" noProof="1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1823559-0B14-A6C2-274D-0FDAFECFF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noProof="1"/>
              <a:t>The </a:t>
            </a:r>
            <a:r>
              <a:rPr lang="en-US" sz="2800" b="1" noProof="1">
                <a:latin typeface="Consolas" panose="020B0609020204030204" pitchFamily="49" charset="0"/>
              </a:rPr>
              <a:t>.forEach()</a:t>
            </a:r>
            <a:r>
              <a:rPr lang="en-US" sz="2800" b="1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method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executes</a:t>
            </a:r>
            <a:r>
              <a:rPr lang="en-US" sz="3200" noProof="1"/>
              <a:t> a </a:t>
            </a:r>
            <a:r>
              <a:rPr lang="en-US" sz="3200" b="1" noProof="1">
                <a:solidFill>
                  <a:schemeClr val="bg1"/>
                </a:solidFill>
              </a:rPr>
              <a:t>callback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function</a:t>
            </a:r>
            <a:r>
              <a:rPr lang="en-US" sz="3200" noProof="1"/>
              <a:t> on </a:t>
            </a:r>
            <a:r>
              <a:rPr lang="en-US" sz="3200" b="1" noProof="1">
                <a:solidFill>
                  <a:schemeClr val="bg1"/>
                </a:solidFill>
              </a:rPr>
              <a:t>each</a:t>
            </a:r>
            <a:r>
              <a:rPr lang="en-US" sz="3200" noProof="1"/>
              <a:t> of the </a:t>
            </a:r>
            <a:r>
              <a:rPr lang="en-US" sz="3200" b="1" noProof="1">
                <a:solidFill>
                  <a:schemeClr val="bg1"/>
                </a:solidFill>
              </a:rPr>
              <a:t>elements</a:t>
            </a:r>
            <a:r>
              <a:rPr lang="en-US" sz="3200" noProof="1"/>
              <a:t> in an </a:t>
            </a:r>
            <a:r>
              <a:rPr lang="en-US" sz="3200" b="1" noProof="1">
                <a:solidFill>
                  <a:schemeClr val="bg1"/>
                </a:solidFill>
              </a:rPr>
              <a:t>array</a:t>
            </a:r>
            <a:r>
              <a:rPr lang="en-US" sz="3200" noProof="1"/>
              <a:t> in </a:t>
            </a:r>
            <a:r>
              <a:rPr lang="en-US" sz="3200" b="1" noProof="1">
                <a:solidFill>
                  <a:schemeClr val="bg1"/>
                </a:solidFill>
              </a:rPr>
              <a:t>order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sz="1100" b="1" noProof="1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noProof="1"/>
              <a:t>The </a:t>
            </a:r>
            <a:r>
              <a:rPr lang="en-US" sz="2800" b="1" noProof="1">
                <a:latin typeface="Consolas" panose="020B0609020204030204" pitchFamily="49" charset="0"/>
              </a:rPr>
              <a:t>.filter()</a:t>
            </a:r>
            <a:r>
              <a:rPr lang="en-US" sz="2800" b="1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method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executes</a:t>
            </a:r>
            <a:r>
              <a:rPr lang="en-US" sz="3200" noProof="1"/>
              <a:t> a </a:t>
            </a:r>
            <a:r>
              <a:rPr lang="en-US" sz="3200" b="1" noProof="1">
                <a:solidFill>
                  <a:schemeClr val="bg1"/>
                </a:solidFill>
              </a:rPr>
              <a:t>callback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function</a:t>
            </a:r>
            <a:r>
              <a:rPr lang="en-US" sz="3200" noProof="1"/>
              <a:t> on </a:t>
            </a:r>
            <a:r>
              <a:rPr lang="en-US" sz="3200" b="1" noProof="1">
                <a:solidFill>
                  <a:schemeClr val="bg1"/>
                </a:solidFill>
              </a:rPr>
              <a:t>each</a:t>
            </a:r>
            <a:r>
              <a:rPr lang="en-US" sz="3200" noProof="1"/>
              <a:t> </a:t>
            </a:r>
            <a:br>
              <a:rPr lang="en-US" sz="3200" noProof="1"/>
            </a:br>
            <a:r>
              <a:rPr lang="en-US" sz="3200" b="1" noProof="1">
                <a:solidFill>
                  <a:schemeClr val="bg1"/>
                </a:solidFill>
              </a:rPr>
              <a:t>element</a:t>
            </a:r>
            <a:r>
              <a:rPr lang="en-US" sz="3200" noProof="1"/>
              <a:t> in an </a:t>
            </a:r>
            <a:r>
              <a:rPr lang="en-US" sz="3200" b="1" noProof="1">
                <a:solidFill>
                  <a:schemeClr val="bg1"/>
                </a:solidFill>
              </a:rPr>
              <a:t>array</a:t>
            </a:r>
            <a:r>
              <a:rPr lang="en-US" sz="3200" noProof="1"/>
              <a:t>, and </a:t>
            </a:r>
            <a:r>
              <a:rPr lang="en-US" sz="3200" b="1" noProof="1">
                <a:solidFill>
                  <a:schemeClr val="bg1"/>
                </a:solidFill>
              </a:rPr>
              <a:t>for each</a:t>
            </a:r>
            <a:r>
              <a:rPr lang="en-US" sz="3200" noProof="1"/>
              <a:t> element </a:t>
            </a:r>
            <a:r>
              <a:rPr lang="en-US" sz="3200" b="1" noProof="1">
                <a:solidFill>
                  <a:schemeClr val="bg1"/>
                </a:solidFill>
              </a:rPr>
              <a:t>returns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true</a:t>
            </a:r>
            <a:r>
              <a:rPr lang="en-US" sz="3200" noProof="1"/>
              <a:t> or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CB08535-77E4-8EBA-1BE7-F92F1B37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Arrays Methods – </a:t>
            </a:r>
            <a:r>
              <a:rPr lang="en-US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.forEach()</a:t>
            </a:r>
            <a:r>
              <a:rPr lang="en-US" noProof="1"/>
              <a:t> and </a:t>
            </a:r>
            <a:r>
              <a:rPr lang="en-US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.filter()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2339488-23BC-B11C-DFD9-E2835BF22F4D}"/>
              </a:ext>
            </a:extLst>
          </p:cNvPr>
          <p:cNvSpPr txBox="1">
            <a:spLocks/>
          </p:cNvSpPr>
          <p:nvPr/>
        </p:nvSpPr>
        <p:spPr>
          <a:xfrm>
            <a:off x="693812" y="2348880"/>
            <a:ext cx="10081120" cy="10109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numbers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28, 77, 45, 99, 27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numbers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.forEach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</a:t>
            </a:r>
            <a:r>
              <a:rPr lang="en-US" sz="2600" b="1" noProof="1">
                <a:latin typeface="Consolas" panose="020B0609020204030204" pitchFamily="49" charset="0"/>
              </a:rPr>
              <a:t> =&gt; { console.log(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number</a:t>
            </a:r>
            <a:r>
              <a:rPr lang="en-US" sz="2600" b="1" noProof="1">
                <a:latin typeface="Consolas" panose="020B0609020204030204" pitchFamily="49" charset="0"/>
              </a:rPr>
              <a:t>); });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C63CEB-8011-8123-04F6-5816BDD62546}"/>
              </a:ext>
            </a:extLst>
          </p:cNvPr>
          <p:cNvSpPr txBox="1">
            <a:spLocks/>
          </p:cNvSpPr>
          <p:nvPr/>
        </p:nvSpPr>
        <p:spPr>
          <a:xfrm>
            <a:off x="693812" y="4667976"/>
            <a:ext cx="10225136" cy="185736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randomNumbers</a:t>
            </a:r>
            <a:r>
              <a:rPr lang="en-US" sz="2600" b="1" noProof="1">
                <a:latin typeface="Consolas" panose="020B0609020204030204" pitchFamily="49" charset="0"/>
              </a:rPr>
              <a:t>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4, 11, 42, 14, 39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filteredArray = randomNumbers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.filter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600" b="1" noProof="1">
                <a:latin typeface="Consolas" panose="020B0609020204030204" pitchFamily="49" charset="0"/>
              </a:rPr>
              <a:t> =&gt; { 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n &gt; 5</a:t>
            </a:r>
            <a:r>
              <a:rPr lang="en-US" sz="2600" b="1" noProof="1">
                <a:latin typeface="Consolas" panose="020B0609020204030204" pitchFamily="49" charset="0"/>
              </a:rPr>
              <a:t>; 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[11, 42, 14, 39]</a:t>
            </a: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3311B8BE-6CA6-0493-E060-71304F8B8CBD}"/>
              </a:ext>
            </a:extLst>
          </p:cNvPr>
          <p:cNvSpPr/>
          <p:nvPr/>
        </p:nvSpPr>
        <p:spPr bwMode="auto">
          <a:xfrm>
            <a:off x="4870276" y="5651058"/>
            <a:ext cx="5256584" cy="1004442"/>
          </a:xfrm>
          <a:prstGeom prst="wedgeRoundRectCallout">
            <a:avLst>
              <a:gd name="adj1" fmla="val -61951"/>
              <a:gd name="adj2" fmla="val -20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New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array</a:t>
            </a:r>
            <a:r>
              <a:rPr lang="en-US" sz="2400" b="1" noProof="1">
                <a:solidFill>
                  <a:schemeClr val="bg2"/>
                </a:solidFill>
              </a:rPr>
              <a:t> with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any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elements</a:t>
            </a:r>
            <a:r>
              <a:rPr lang="en-US" sz="2400" b="1" noProof="1">
                <a:solidFill>
                  <a:schemeClr val="bg2"/>
                </a:solidFill>
              </a:rPr>
              <a:t> for which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callback</a:t>
            </a:r>
            <a:r>
              <a:rPr lang="en-US" sz="2400" b="1" noProof="1">
                <a:solidFill>
                  <a:schemeClr val="bg2"/>
                </a:solidFill>
              </a:rPr>
              <a:t> function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returns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2705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254E3BA-8D71-6854-0FBD-A311BC456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5B0CB29-6993-3C2E-6600-5C9441B26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271" y="1186929"/>
            <a:ext cx="12046821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2800" b="1" dirty="0">
                <a:latin typeface="Consolas" panose="020B0609020204030204" pitchFamily="49" charset="0"/>
              </a:rPr>
              <a:t>.map()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executes </a:t>
            </a: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callback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on </a:t>
            </a:r>
            <a:r>
              <a:rPr lang="en-US" sz="3200" b="1" dirty="0">
                <a:solidFill>
                  <a:schemeClr val="bg1"/>
                </a:solidFill>
              </a:rPr>
              <a:t>each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element</a:t>
            </a:r>
            <a:r>
              <a:rPr lang="en-US" sz="3200" dirty="0"/>
              <a:t> in an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It </a:t>
            </a:r>
            <a:r>
              <a:rPr lang="en-US" sz="3200" b="1" dirty="0">
                <a:solidFill>
                  <a:schemeClr val="bg1"/>
                </a:solidFill>
              </a:rPr>
              <a:t>returns</a:t>
            </a:r>
            <a:r>
              <a:rPr lang="en-US" sz="3200" dirty="0"/>
              <a:t> a </a:t>
            </a:r>
            <a:r>
              <a:rPr lang="en-US" sz="3200" b="1" dirty="0">
                <a:solidFill>
                  <a:schemeClr val="bg1"/>
                </a:solidFill>
              </a:rPr>
              <a:t>new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made up of the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return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values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callback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function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original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does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/>
              <a:t> get </a:t>
            </a:r>
            <a:r>
              <a:rPr lang="en-US" sz="3200" b="1" dirty="0">
                <a:solidFill>
                  <a:schemeClr val="bg1"/>
                </a:solidFill>
              </a:rPr>
              <a:t>altered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array</a:t>
            </a:r>
            <a:r>
              <a:rPr lang="en-US" sz="3200" dirty="0"/>
              <a:t> may </a:t>
            </a:r>
            <a:r>
              <a:rPr lang="en-US" sz="3200" b="1" dirty="0">
                <a:solidFill>
                  <a:schemeClr val="bg1"/>
                </a:solidFill>
              </a:rPr>
              <a:t>contain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different elements</a:t>
            </a:r>
            <a:r>
              <a:rPr lang="en-US" sz="3200" dirty="0"/>
              <a:t> than the </a:t>
            </a:r>
            <a:r>
              <a:rPr lang="en-US" sz="3200" b="1" dirty="0">
                <a:solidFill>
                  <a:schemeClr val="bg1"/>
                </a:solidFill>
              </a:rPr>
              <a:t>original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979EEB9-D8D7-548A-212B-97D9D3BF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.map() </a:t>
            </a:r>
            <a:r>
              <a:rPr lang="en-US" dirty="0"/>
              <a:t>Method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3196603-C214-0D58-D22F-00F65A5495E8}"/>
              </a:ext>
            </a:extLst>
          </p:cNvPr>
          <p:cNvSpPr txBox="1">
            <a:spLocks/>
          </p:cNvSpPr>
          <p:nvPr/>
        </p:nvSpPr>
        <p:spPr>
          <a:xfrm>
            <a:off x="338675" y="4742387"/>
            <a:ext cx="11319707" cy="185736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participants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'Taylor', 'Donald', 'Don', 'Natasha'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announcements = participants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.map</a:t>
            </a:r>
            <a:r>
              <a:rPr lang="en-US" sz="2600" b="1" noProof="1">
                <a:latin typeface="Consolas" panose="020B0609020204030204" pitchFamily="49" charset="0"/>
              </a:rPr>
              <a:t>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member</a:t>
            </a:r>
            <a:r>
              <a:rPr lang="en-US" sz="2600" b="1" noProof="1">
                <a:latin typeface="Consolas" panose="020B0609020204030204" pitchFamily="49" charset="0"/>
              </a:rPr>
              <a:t> =&gt;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member</a:t>
            </a:r>
            <a:r>
              <a:rPr lang="en-US" sz="2600" b="1" noProof="1">
                <a:latin typeface="Consolas" panose="020B0609020204030204" pitchFamily="49" charset="0"/>
              </a:rPr>
              <a:t> +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' joined the contest.’</a:t>
            </a:r>
            <a:r>
              <a:rPr lang="en-US" sz="2600" b="1" noProof="1">
                <a:latin typeface="Consolas" panose="020B0609020204030204" pitchFamily="49" charset="0"/>
              </a:rPr>
              <a:t>; 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announcements.join('\n');</a:t>
            </a:r>
          </a:p>
        </p:txBody>
      </p:sp>
      <p:pic>
        <p:nvPicPr>
          <p:cNvPr id="7" name="Картина 6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7210DB5-8420-972C-A56D-CEE03DE0E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23" y="1844824"/>
            <a:ext cx="3518841" cy="197113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FB227CBF-AD66-A361-DFA9-3BAA301B4ACA}"/>
              </a:ext>
            </a:extLst>
          </p:cNvPr>
          <p:cNvCxnSpPr>
            <a:cxnSpLocks/>
          </p:cNvCxnSpPr>
          <p:nvPr/>
        </p:nvCxnSpPr>
        <p:spPr>
          <a:xfrm flipV="1">
            <a:off x="9762044" y="3717032"/>
            <a:ext cx="436824" cy="1080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9C7BC6B-6134-3D12-78EA-A4E6C0FD2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30CF137-21C7-20D6-558E-CFBCE51D7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800" b="1" dirty="0">
                <a:latin typeface="Consolas" panose="020B0609020204030204" pitchFamily="49" charset="0"/>
              </a:rPr>
              <a:t>.reduce()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iterates</a:t>
            </a:r>
            <a:r>
              <a:rPr lang="en-US" dirty="0"/>
              <a:t> through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takes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two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accumulator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</a:rPr>
              <a:t>currentValue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14592F1-2FFF-E9F9-FE47-6FFCAAE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.reduce() </a:t>
            </a:r>
            <a:r>
              <a:rPr lang="en-US" dirty="0"/>
              <a:t>Method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13DDFE-97CC-D7D8-A5C5-785521CA91E6}"/>
              </a:ext>
            </a:extLst>
          </p:cNvPr>
          <p:cNvSpPr txBox="1">
            <a:spLocks/>
          </p:cNvSpPr>
          <p:nvPr/>
        </p:nvSpPr>
        <p:spPr>
          <a:xfrm>
            <a:off x="358742" y="3705485"/>
            <a:ext cx="7463861" cy="27037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arrayOfNumbers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600" b="1" noProof="1">
                <a:latin typeface="Consolas" panose="020B0609020204030204" pitchFamily="49" charset="0"/>
              </a:rPr>
              <a:t>1, 2, 3, 4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sum = arrayOfNumbers.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reduce(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accumulator</a:t>
            </a:r>
            <a:r>
              <a:rPr lang="en-US" sz="2600" b="1" noProof="1">
                <a:latin typeface="Consolas" panose="020B0609020204030204" pitchFamily="49" charset="0"/>
              </a:rPr>
              <a:t>,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currentValue</a:t>
            </a:r>
            <a:r>
              <a:rPr lang="en-US" sz="2600" b="1" noProof="1">
                <a:latin typeface="Consolas" panose="020B0609020204030204" pitchFamily="49" charset="0"/>
              </a:rPr>
              <a:t>) =&gt; { 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    return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accumulator</a:t>
            </a:r>
            <a:r>
              <a:rPr lang="en-US" sz="2600" b="1" noProof="1">
                <a:latin typeface="Consolas" panose="020B0609020204030204" pitchFamily="49" charset="0"/>
              </a:rPr>
              <a:t> +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currentValue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console.log(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600" b="1" noProof="1">
                <a:latin typeface="Consolas" panose="020B0609020204030204" pitchFamily="49" charset="0"/>
              </a:rPr>
              <a:t>); </a:t>
            </a:r>
            <a:r>
              <a:rPr lang="en-US" sz="26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10</a:t>
            </a:r>
          </a:p>
        </p:txBody>
      </p:sp>
      <p:pic>
        <p:nvPicPr>
          <p:cNvPr id="1028" name="Picture 4" descr="making juice with reduce / foldl - macwright.com">
            <a:extLst>
              <a:ext uri="{FF2B5EF4-FFF2-40B4-BE49-F238E27FC236}">
                <a16:creationId xmlns:a16="http://schemas.microsoft.com/office/drawing/2014/main" id="{0096CD56-D0FC-A63C-A22B-01CC3A68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20" y="1986006"/>
            <a:ext cx="3720047" cy="437414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782E19B7-A85F-84D0-D9E7-6E82B9E88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C600DC6-FD08-86AB-99C7-DE3E9B73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.reduce() </a:t>
            </a:r>
            <a:r>
              <a:rPr lang="en-US" dirty="0"/>
              <a:t>Method – Example</a:t>
            </a:r>
            <a:endParaRPr lang="bg-BG" dirty="0"/>
          </a:p>
        </p:txBody>
      </p:sp>
      <p:pic>
        <p:nvPicPr>
          <p:cNvPr id="5" name="Picture 2" descr="How to Reduce Javascript Arrays With array.reduce() | codeburst">
            <a:extLst>
              <a:ext uri="{FF2B5EF4-FFF2-40B4-BE49-F238E27FC236}">
                <a16:creationId xmlns:a16="http://schemas.microsoft.com/office/drawing/2014/main" id="{CA917F15-D293-A64D-702F-8423956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196752"/>
            <a:ext cx="8849610" cy="551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1AF6C8A-53A1-CD9A-86A6-9350E6912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5F481CB-E84B-DDDA-7315-C906270A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Methods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1AB2371F-A92E-F483-F2C0-93F7180F5D66}"/>
              </a:ext>
            </a:extLst>
          </p:cNvPr>
          <p:cNvSpPr>
            <a:spLocks/>
          </p:cNvSpPr>
          <p:nvPr/>
        </p:nvSpPr>
        <p:spPr bwMode="auto">
          <a:xfrm>
            <a:off x="1053852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F22817C9-FFD9-11C5-08A3-B19787319B4E}"/>
              </a:ext>
            </a:extLst>
          </p:cNvPr>
          <p:cNvSpPr>
            <a:spLocks/>
          </p:cNvSpPr>
          <p:nvPr/>
        </p:nvSpPr>
        <p:spPr bwMode="auto">
          <a:xfrm>
            <a:off x="1851028" y="142124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B7503273-0150-85A3-19F1-18F54EE03CAA}"/>
              </a:ext>
            </a:extLst>
          </p:cNvPr>
          <p:cNvSpPr>
            <a:spLocks/>
          </p:cNvSpPr>
          <p:nvPr/>
        </p:nvSpPr>
        <p:spPr bwMode="auto">
          <a:xfrm>
            <a:off x="2648203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38D3BAFC-2C46-A1E7-9CB3-2C2B12D11438}"/>
              </a:ext>
            </a:extLst>
          </p:cNvPr>
          <p:cNvSpPr>
            <a:spLocks/>
          </p:cNvSpPr>
          <p:nvPr/>
        </p:nvSpPr>
        <p:spPr bwMode="auto">
          <a:xfrm>
            <a:off x="3445378" y="141277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AF3BE302-C74B-D448-B59D-B93405D060FC}"/>
              </a:ext>
            </a:extLst>
          </p:cNvPr>
          <p:cNvSpPr>
            <a:spLocks/>
          </p:cNvSpPr>
          <p:nvPr/>
        </p:nvSpPr>
        <p:spPr bwMode="auto">
          <a:xfrm>
            <a:off x="5118086" y="1460750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7FD61796-19C4-EF2D-1484-9B87189634AA}"/>
              </a:ext>
            </a:extLst>
          </p:cNvPr>
          <p:cNvSpPr>
            <a:spLocks/>
          </p:cNvSpPr>
          <p:nvPr/>
        </p:nvSpPr>
        <p:spPr bwMode="auto">
          <a:xfrm>
            <a:off x="3440458" y="1412776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.map(          =&gt;  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5397D92-1C01-751C-7C39-01BEC28A8EDA}"/>
              </a:ext>
            </a:extLst>
          </p:cNvPr>
          <p:cNvSpPr>
            <a:spLocks/>
          </p:cNvSpPr>
          <p:nvPr/>
        </p:nvSpPr>
        <p:spPr bwMode="auto">
          <a:xfrm>
            <a:off x="6409379" y="149213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Стрелка надясно 11">
            <a:extLst>
              <a:ext uri="{FF2B5EF4-FFF2-40B4-BE49-F238E27FC236}">
                <a16:creationId xmlns:a16="http://schemas.microsoft.com/office/drawing/2014/main" id="{A6E4C0E4-3615-79AA-CAD2-CD65D54EF1E3}"/>
              </a:ext>
            </a:extLst>
          </p:cNvPr>
          <p:cNvSpPr>
            <a:spLocks/>
          </p:cNvSpPr>
          <p:nvPr/>
        </p:nvSpPr>
        <p:spPr bwMode="auto">
          <a:xfrm>
            <a:off x="7438047" y="1668077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02F69E1-5E5C-B279-B4AA-68B71F14F54D}"/>
              </a:ext>
            </a:extLst>
          </p:cNvPr>
          <p:cNvSpPr>
            <a:spLocks/>
          </p:cNvSpPr>
          <p:nvPr/>
        </p:nvSpPr>
        <p:spPr bwMode="auto">
          <a:xfrm>
            <a:off x="11202384" y="148665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BC554D9-31A7-4571-E57F-24367B168B74}"/>
              </a:ext>
            </a:extLst>
          </p:cNvPr>
          <p:cNvSpPr>
            <a:spLocks/>
          </p:cNvSpPr>
          <p:nvPr/>
        </p:nvSpPr>
        <p:spPr bwMode="auto">
          <a:xfrm>
            <a:off x="10399676" y="150790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3C8D6DC-4817-73DA-FBA5-C4B0ACDA32A9}"/>
              </a:ext>
            </a:extLst>
          </p:cNvPr>
          <p:cNvSpPr>
            <a:spLocks/>
          </p:cNvSpPr>
          <p:nvPr/>
        </p:nvSpPr>
        <p:spPr bwMode="auto">
          <a:xfrm>
            <a:off x="9591406" y="1518752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1D2D51-5C99-5A91-28C8-65A529611F24}"/>
              </a:ext>
            </a:extLst>
          </p:cNvPr>
          <p:cNvSpPr>
            <a:spLocks/>
          </p:cNvSpPr>
          <p:nvPr/>
        </p:nvSpPr>
        <p:spPr bwMode="auto">
          <a:xfrm>
            <a:off x="8788698" y="150790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7EB5DBFF-D5E6-370F-7C5D-3F9B4CDC8971}"/>
              </a:ext>
            </a:extLst>
          </p:cNvPr>
          <p:cNvSpPr>
            <a:spLocks/>
          </p:cNvSpPr>
          <p:nvPr/>
        </p:nvSpPr>
        <p:spPr bwMode="auto">
          <a:xfrm>
            <a:off x="1053852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авоъгълник: със заоблени ъгли 17">
            <a:extLst>
              <a:ext uri="{FF2B5EF4-FFF2-40B4-BE49-F238E27FC236}">
                <a16:creationId xmlns:a16="http://schemas.microsoft.com/office/drawing/2014/main" id="{A87B8958-758E-6555-B938-1F0322CA38AB}"/>
              </a:ext>
            </a:extLst>
          </p:cNvPr>
          <p:cNvSpPr>
            <a:spLocks/>
          </p:cNvSpPr>
          <p:nvPr/>
        </p:nvSpPr>
        <p:spPr bwMode="auto">
          <a:xfrm>
            <a:off x="7438047" y="2404374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A40378E6-1AFB-304C-00F9-19F95F28FBCF}"/>
              </a:ext>
            </a:extLst>
          </p:cNvPr>
          <p:cNvSpPr>
            <a:spLocks/>
          </p:cNvSpPr>
          <p:nvPr/>
        </p:nvSpPr>
        <p:spPr bwMode="auto">
          <a:xfrm>
            <a:off x="2648203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Правоъгълник: със заоблени ъгли 19">
            <a:extLst>
              <a:ext uri="{FF2B5EF4-FFF2-40B4-BE49-F238E27FC236}">
                <a16:creationId xmlns:a16="http://schemas.microsoft.com/office/drawing/2014/main" id="{0C2FD24E-76EC-2921-9953-D04550F43FE0}"/>
              </a:ext>
            </a:extLst>
          </p:cNvPr>
          <p:cNvSpPr>
            <a:spLocks/>
          </p:cNvSpPr>
          <p:nvPr/>
        </p:nvSpPr>
        <p:spPr bwMode="auto">
          <a:xfrm>
            <a:off x="3445378" y="231571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Правоъгълник: със заоблени ъгли 20">
            <a:extLst>
              <a:ext uri="{FF2B5EF4-FFF2-40B4-BE49-F238E27FC236}">
                <a16:creationId xmlns:a16="http://schemas.microsoft.com/office/drawing/2014/main" id="{98B5D5C2-C5B2-2761-5F27-C18CC822C213}"/>
              </a:ext>
            </a:extLst>
          </p:cNvPr>
          <p:cNvSpPr>
            <a:spLocks/>
          </p:cNvSpPr>
          <p:nvPr/>
        </p:nvSpPr>
        <p:spPr bwMode="auto">
          <a:xfrm>
            <a:off x="5118086" y="2393731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D1954001-E56C-8238-CD91-001CEBB9DC62}"/>
              </a:ext>
            </a:extLst>
          </p:cNvPr>
          <p:cNvSpPr>
            <a:spLocks/>
          </p:cNvSpPr>
          <p:nvPr/>
        </p:nvSpPr>
        <p:spPr bwMode="auto">
          <a:xfrm>
            <a:off x="2786841" y="2303013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.filter(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5C16E295-DDB9-6584-0718-EB6903031FA1}"/>
              </a:ext>
            </a:extLst>
          </p:cNvPr>
          <p:cNvSpPr>
            <a:spLocks/>
          </p:cNvSpPr>
          <p:nvPr/>
        </p:nvSpPr>
        <p:spPr bwMode="auto">
          <a:xfrm>
            <a:off x="1834262" y="2315719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Стрелка надясно 23">
            <a:extLst>
              <a:ext uri="{FF2B5EF4-FFF2-40B4-BE49-F238E27FC236}">
                <a16:creationId xmlns:a16="http://schemas.microsoft.com/office/drawing/2014/main" id="{472D31D7-4C91-54A2-31DC-3C568209015C}"/>
              </a:ext>
            </a:extLst>
          </p:cNvPr>
          <p:cNvSpPr>
            <a:spLocks/>
          </p:cNvSpPr>
          <p:nvPr/>
        </p:nvSpPr>
        <p:spPr bwMode="auto">
          <a:xfrm>
            <a:off x="6099467" y="2646725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Правоъгълник: със заоблени ъгли 28">
            <a:extLst>
              <a:ext uri="{FF2B5EF4-FFF2-40B4-BE49-F238E27FC236}">
                <a16:creationId xmlns:a16="http://schemas.microsoft.com/office/drawing/2014/main" id="{4C85D2E5-9C99-0C25-533D-2D6C1B47EF9D}"/>
              </a:ext>
            </a:extLst>
          </p:cNvPr>
          <p:cNvSpPr>
            <a:spLocks/>
          </p:cNvSpPr>
          <p:nvPr/>
        </p:nvSpPr>
        <p:spPr bwMode="auto">
          <a:xfrm>
            <a:off x="8238148" y="2397375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Правоъгълник: със заоблени ъгли 29">
            <a:extLst>
              <a:ext uri="{FF2B5EF4-FFF2-40B4-BE49-F238E27FC236}">
                <a16:creationId xmlns:a16="http://schemas.microsoft.com/office/drawing/2014/main" id="{E8AF13EB-F457-3B40-FCB2-1984A6FDAEAE}"/>
              </a:ext>
            </a:extLst>
          </p:cNvPr>
          <p:cNvSpPr>
            <a:spLocks/>
          </p:cNvSpPr>
          <p:nvPr/>
        </p:nvSpPr>
        <p:spPr bwMode="auto">
          <a:xfrm>
            <a:off x="9038248" y="2397375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713C366A-5735-A604-6116-88B0F3A61C07}"/>
              </a:ext>
            </a:extLst>
          </p:cNvPr>
          <p:cNvSpPr>
            <a:spLocks/>
          </p:cNvSpPr>
          <p:nvPr/>
        </p:nvSpPr>
        <p:spPr bwMode="auto">
          <a:xfrm>
            <a:off x="7468651" y="3348871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3C992E16-B49D-A590-5433-CB4B1120D1BF}"/>
              </a:ext>
            </a:extLst>
          </p:cNvPr>
          <p:cNvSpPr>
            <a:spLocks/>
          </p:cNvSpPr>
          <p:nvPr/>
        </p:nvSpPr>
        <p:spPr bwMode="auto">
          <a:xfrm>
            <a:off x="2678807" y="326021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Правоъгълник: със заоблени ъгли 35">
            <a:extLst>
              <a:ext uri="{FF2B5EF4-FFF2-40B4-BE49-F238E27FC236}">
                <a16:creationId xmlns:a16="http://schemas.microsoft.com/office/drawing/2014/main" id="{CB07171A-118D-9752-DAAB-169E2DC1877B}"/>
              </a:ext>
            </a:extLst>
          </p:cNvPr>
          <p:cNvSpPr>
            <a:spLocks/>
          </p:cNvSpPr>
          <p:nvPr/>
        </p:nvSpPr>
        <p:spPr bwMode="auto">
          <a:xfrm>
            <a:off x="4939866" y="3289470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Правоъгълник 36">
            <a:extLst>
              <a:ext uri="{FF2B5EF4-FFF2-40B4-BE49-F238E27FC236}">
                <a16:creationId xmlns:a16="http://schemas.microsoft.com/office/drawing/2014/main" id="{9DD36A53-F6A4-DB54-003F-EF351251C130}"/>
              </a:ext>
            </a:extLst>
          </p:cNvPr>
          <p:cNvSpPr>
            <a:spLocks/>
          </p:cNvSpPr>
          <p:nvPr/>
        </p:nvSpPr>
        <p:spPr bwMode="auto">
          <a:xfrm>
            <a:off x="2657856" y="3214063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.find(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D7818C8-0F30-5078-6412-593945FDCD69}"/>
              </a:ext>
            </a:extLst>
          </p:cNvPr>
          <p:cNvSpPr>
            <a:spLocks/>
          </p:cNvSpPr>
          <p:nvPr/>
        </p:nvSpPr>
        <p:spPr bwMode="auto">
          <a:xfrm>
            <a:off x="1864866" y="326021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Стрелка надясно 38">
            <a:extLst>
              <a:ext uri="{FF2B5EF4-FFF2-40B4-BE49-F238E27FC236}">
                <a16:creationId xmlns:a16="http://schemas.microsoft.com/office/drawing/2014/main" id="{20D55D33-43FC-8171-3A1D-1D7C056E5BDC}"/>
              </a:ext>
            </a:extLst>
          </p:cNvPr>
          <p:cNvSpPr>
            <a:spLocks/>
          </p:cNvSpPr>
          <p:nvPr/>
        </p:nvSpPr>
        <p:spPr bwMode="auto">
          <a:xfrm>
            <a:off x="5981074" y="3567869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5928976-6DEC-7056-8FDE-599354C3B699}"/>
              </a:ext>
            </a:extLst>
          </p:cNvPr>
          <p:cNvSpPr>
            <a:spLocks/>
          </p:cNvSpPr>
          <p:nvPr/>
        </p:nvSpPr>
        <p:spPr bwMode="auto">
          <a:xfrm>
            <a:off x="3446379" y="3289470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D3BC46F-6124-836C-0FA6-26A36D539A73}"/>
              </a:ext>
            </a:extLst>
          </p:cNvPr>
          <p:cNvSpPr>
            <a:spLocks/>
          </p:cNvSpPr>
          <p:nvPr/>
        </p:nvSpPr>
        <p:spPr bwMode="auto">
          <a:xfrm>
            <a:off x="1069183" y="3277188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Правоъгълник: със заоблени ъгли 43">
            <a:extLst>
              <a:ext uri="{FF2B5EF4-FFF2-40B4-BE49-F238E27FC236}">
                <a16:creationId xmlns:a16="http://schemas.microsoft.com/office/drawing/2014/main" id="{EA89EB21-B82D-1E66-8676-D3AEB617CE15}"/>
              </a:ext>
            </a:extLst>
          </p:cNvPr>
          <p:cNvSpPr>
            <a:spLocks/>
          </p:cNvSpPr>
          <p:nvPr/>
        </p:nvSpPr>
        <p:spPr bwMode="auto">
          <a:xfrm>
            <a:off x="7468651" y="4167937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Правоъгълник: със заоблени ъгли 45">
            <a:extLst>
              <a:ext uri="{FF2B5EF4-FFF2-40B4-BE49-F238E27FC236}">
                <a16:creationId xmlns:a16="http://schemas.microsoft.com/office/drawing/2014/main" id="{66B95D09-BA24-C506-B971-27E6B7515521}"/>
              </a:ext>
            </a:extLst>
          </p:cNvPr>
          <p:cNvSpPr>
            <a:spLocks/>
          </p:cNvSpPr>
          <p:nvPr/>
        </p:nvSpPr>
        <p:spPr bwMode="auto">
          <a:xfrm>
            <a:off x="5074224" y="409775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Правоъгълник 46">
            <a:extLst>
              <a:ext uri="{FF2B5EF4-FFF2-40B4-BE49-F238E27FC236}">
                <a16:creationId xmlns:a16="http://schemas.microsoft.com/office/drawing/2014/main" id="{C9389FAC-348A-D1F2-3BFF-A8F4AC5BD3AD}"/>
              </a:ext>
            </a:extLst>
          </p:cNvPr>
          <p:cNvSpPr>
            <a:spLocks/>
          </p:cNvSpPr>
          <p:nvPr/>
        </p:nvSpPr>
        <p:spPr bwMode="auto">
          <a:xfrm>
            <a:off x="2721503" y="4023790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.fill( 1,        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5FBCA46-235E-2A9B-2895-410017D1E7B9}"/>
              </a:ext>
            </a:extLst>
          </p:cNvPr>
          <p:cNvSpPr>
            <a:spLocks/>
          </p:cNvSpPr>
          <p:nvPr/>
        </p:nvSpPr>
        <p:spPr bwMode="auto">
          <a:xfrm>
            <a:off x="1864866" y="4079281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Стрелка надясно 48">
            <a:extLst>
              <a:ext uri="{FF2B5EF4-FFF2-40B4-BE49-F238E27FC236}">
                <a16:creationId xmlns:a16="http://schemas.microsoft.com/office/drawing/2014/main" id="{1661C9FC-A9E0-BE1C-1C11-8E537D105F36}"/>
              </a:ext>
            </a:extLst>
          </p:cNvPr>
          <p:cNvSpPr>
            <a:spLocks/>
          </p:cNvSpPr>
          <p:nvPr/>
        </p:nvSpPr>
        <p:spPr bwMode="auto">
          <a:xfrm>
            <a:off x="6130071" y="4410287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F201F8D-23A9-A8F7-A0CD-069A65C43987}"/>
              </a:ext>
            </a:extLst>
          </p:cNvPr>
          <p:cNvSpPr>
            <a:spLocks/>
          </p:cNvSpPr>
          <p:nvPr/>
        </p:nvSpPr>
        <p:spPr bwMode="auto">
          <a:xfrm>
            <a:off x="3446379" y="410853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B73DC81-E139-F691-32CB-4771AEE51156}"/>
              </a:ext>
            </a:extLst>
          </p:cNvPr>
          <p:cNvSpPr>
            <a:spLocks/>
          </p:cNvSpPr>
          <p:nvPr/>
        </p:nvSpPr>
        <p:spPr bwMode="auto">
          <a:xfrm>
            <a:off x="1069183" y="4096254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EB36E9C3-A972-9A76-4C52-4E2B944A3F58}"/>
              </a:ext>
            </a:extLst>
          </p:cNvPr>
          <p:cNvSpPr>
            <a:spLocks/>
          </p:cNvSpPr>
          <p:nvPr/>
        </p:nvSpPr>
        <p:spPr bwMode="auto">
          <a:xfrm>
            <a:off x="2662483" y="4108536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43827885-86AD-13BD-278D-B1097D4D071F}"/>
              </a:ext>
            </a:extLst>
          </p:cNvPr>
          <p:cNvSpPr>
            <a:spLocks/>
          </p:cNvSpPr>
          <p:nvPr/>
        </p:nvSpPr>
        <p:spPr bwMode="auto">
          <a:xfrm>
            <a:off x="9069477" y="4167937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2F7AC49-84BE-1962-B05B-44F04AFB490F}"/>
              </a:ext>
            </a:extLst>
          </p:cNvPr>
          <p:cNvSpPr>
            <a:spLocks/>
          </p:cNvSpPr>
          <p:nvPr/>
        </p:nvSpPr>
        <p:spPr bwMode="auto">
          <a:xfrm>
            <a:off x="8266769" y="4189192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BDC48C39-B3A4-1EC2-5B21-94F38146A5F7}"/>
              </a:ext>
            </a:extLst>
          </p:cNvPr>
          <p:cNvSpPr>
            <a:spLocks/>
          </p:cNvSpPr>
          <p:nvPr/>
        </p:nvSpPr>
        <p:spPr bwMode="auto">
          <a:xfrm>
            <a:off x="9867595" y="4167937"/>
            <a:ext cx="652668" cy="61763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Правоъгълник: със заоблени ъгли 55">
            <a:extLst>
              <a:ext uri="{FF2B5EF4-FFF2-40B4-BE49-F238E27FC236}">
                <a16:creationId xmlns:a16="http://schemas.microsoft.com/office/drawing/2014/main" id="{C18CD595-63EE-C53C-D229-4E22A2A24FD1}"/>
              </a:ext>
            </a:extLst>
          </p:cNvPr>
          <p:cNvSpPr>
            <a:spLocks/>
          </p:cNvSpPr>
          <p:nvPr/>
        </p:nvSpPr>
        <p:spPr bwMode="auto">
          <a:xfrm>
            <a:off x="1069183" y="4915317"/>
            <a:ext cx="652668" cy="117797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Правоъгълник: със заоблени ъгли 56">
            <a:extLst>
              <a:ext uri="{FF2B5EF4-FFF2-40B4-BE49-F238E27FC236}">
                <a16:creationId xmlns:a16="http://schemas.microsoft.com/office/drawing/2014/main" id="{776349DC-96E6-11EA-8CEC-1A9BC84D0245}"/>
              </a:ext>
            </a:extLst>
          </p:cNvPr>
          <p:cNvSpPr>
            <a:spLocks/>
          </p:cNvSpPr>
          <p:nvPr/>
        </p:nvSpPr>
        <p:spPr bwMode="auto">
          <a:xfrm>
            <a:off x="2721503" y="5260506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Правоъгълник: със заоблени ъгли 57">
            <a:extLst>
              <a:ext uri="{FF2B5EF4-FFF2-40B4-BE49-F238E27FC236}">
                <a16:creationId xmlns:a16="http://schemas.microsoft.com/office/drawing/2014/main" id="{C1C3BF54-5A67-9880-E98E-B24EFAD3CE1C}"/>
              </a:ext>
            </a:extLst>
          </p:cNvPr>
          <p:cNvSpPr>
            <a:spLocks/>
          </p:cNvSpPr>
          <p:nvPr/>
        </p:nvSpPr>
        <p:spPr bwMode="auto">
          <a:xfrm>
            <a:off x="2048118" y="5336337"/>
            <a:ext cx="347118" cy="33593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Правоъгълник 59">
            <a:extLst>
              <a:ext uri="{FF2B5EF4-FFF2-40B4-BE49-F238E27FC236}">
                <a16:creationId xmlns:a16="http://schemas.microsoft.com/office/drawing/2014/main" id="{FDCF9E20-2CAD-9661-7FD3-785B93593B8B}"/>
              </a:ext>
            </a:extLst>
          </p:cNvPr>
          <p:cNvSpPr>
            <a:spLocks/>
          </p:cNvSpPr>
          <p:nvPr/>
        </p:nvSpPr>
        <p:spPr bwMode="auto">
          <a:xfrm>
            <a:off x="2048118" y="5168537"/>
            <a:ext cx="4543070" cy="851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.reduce( 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1" name="Стрелка надясно 60">
            <a:extLst>
              <a:ext uri="{FF2B5EF4-FFF2-40B4-BE49-F238E27FC236}">
                <a16:creationId xmlns:a16="http://schemas.microsoft.com/office/drawing/2014/main" id="{1C557FBC-313E-FB7A-5FD9-5E3EC22E0853}"/>
              </a:ext>
            </a:extLst>
          </p:cNvPr>
          <p:cNvSpPr>
            <a:spLocks/>
          </p:cNvSpPr>
          <p:nvPr/>
        </p:nvSpPr>
        <p:spPr bwMode="auto">
          <a:xfrm>
            <a:off x="5207237" y="5466389"/>
            <a:ext cx="1198149" cy="25530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Правоъгълник: със заоблени ъгли 61">
            <a:extLst>
              <a:ext uri="{FF2B5EF4-FFF2-40B4-BE49-F238E27FC236}">
                <a16:creationId xmlns:a16="http://schemas.microsoft.com/office/drawing/2014/main" id="{9C32D354-118A-42FE-2FBA-C0B525FE697A}"/>
              </a:ext>
            </a:extLst>
          </p:cNvPr>
          <p:cNvSpPr>
            <a:spLocks/>
          </p:cNvSpPr>
          <p:nvPr/>
        </p:nvSpPr>
        <p:spPr bwMode="auto">
          <a:xfrm>
            <a:off x="6580149" y="4881751"/>
            <a:ext cx="652668" cy="117797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Правоъгълник: със заоблени ъгли 62">
            <a:extLst>
              <a:ext uri="{FF2B5EF4-FFF2-40B4-BE49-F238E27FC236}">
                <a16:creationId xmlns:a16="http://schemas.microsoft.com/office/drawing/2014/main" id="{BF8B5727-65F0-0739-3621-DB7FC4B7F71C}"/>
              </a:ext>
            </a:extLst>
          </p:cNvPr>
          <p:cNvSpPr>
            <a:spLocks/>
          </p:cNvSpPr>
          <p:nvPr/>
        </p:nvSpPr>
        <p:spPr bwMode="auto">
          <a:xfrm>
            <a:off x="7232817" y="5321337"/>
            <a:ext cx="347118" cy="33593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Правоъгълник: със заоблени ъгли 63">
            <a:extLst>
              <a:ext uri="{FF2B5EF4-FFF2-40B4-BE49-F238E27FC236}">
                <a16:creationId xmlns:a16="http://schemas.microsoft.com/office/drawing/2014/main" id="{47434D4C-FCA8-434C-1844-6FE99D3C6389}"/>
              </a:ext>
            </a:extLst>
          </p:cNvPr>
          <p:cNvSpPr>
            <a:spLocks/>
          </p:cNvSpPr>
          <p:nvPr/>
        </p:nvSpPr>
        <p:spPr bwMode="auto">
          <a:xfrm>
            <a:off x="7590055" y="5180489"/>
            <a:ext cx="652668" cy="61763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1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9" grpId="0" animBg="1"/>
      <p:bldP spid="30" grpId="0" animBg="1"/>
      <p:bldP spid="33" grpId="0" animBg="1"/>
      <p:bldP spid="34" grpId="0" animBg="1"/>
      <p:bldP spid="36" grpId="0" animBg="1"/>
      <p:bldP spid="37" grpId="0"/>
      <p:bldP spid="38" grpId="0" animBg="1"/>
      <p:bldP spid="39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/>
      <p:bldP spid="61" grpId="0" animBg="1"/>
      <p:bldP spid="62" grpId="0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34B5B54-1E01-4C22-6106-E909AC6D1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4543753-8E25-8ED6-C0EE-2ABE236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96BEC416-6D1E-75AE-6A58-A98894093A60}"/>
              </a:ext>
            </a:extLst>
          </p:cNvPr>
          <p:cNvSpPr/>
          <p:nvPr/>
        </p:nvSpPr>
        <p:spPr bwMode="auto">
          <a:xfrm>
            <a:off x="1731552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7" name="Стрелка надолу 6">
            <a:extLst>
              <a:ext uri="{FF2B5EF4-FFF2-40B4-BE49-F238E27FC236}">
                <a16:creationId xmlns:a16="http://schemas.microsoft.com/office/drawing/2014/main" id="{DF852389-2241-3851-A3D8-9ADEADE71C43}"/>
              </a:ext>
            </a:extLst>
          </p:cNvPr>
          <p:cNvSpPr/>
          <p:nvPr/>
        </p:nvSpPr>
        <p:spPr bwMode="auto">
          <a:xfrm>
            <a:off x="2271612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00DA963A-D70E-23D9-FC95-8FF6856B0498}"/>
              </a:ext>
            </a:extLst>
          </p:cNvPr>
          <p:cNvSpPr/>
          <p:nvPr/>
        </p:nvSpPr>
        <p:spPr bwMode="auto">
          <a:xfrm>
            <a:off x="1731552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1"/>
                </a:solidFill>
              </a:rPr>
              <a:t>forEach()</a:t>
            </a:r>
          </a:p>
        </p:txBody>
      </p:sp>
      <p:sp>
        <p:nvSpPr>
          <p:cNvPr id="10" name="Стрелка надолу 9">
            <a:extLst>
              <a:ext uri="{FF2B5EF4-FFF2-40B4-BE49-F238E27FC236}">
                <a16:creationId xmlns:a16="http://schemas.microsoft.com/office/drawing/2014/main" id="{A9CE2285-7CA3-79C2-FA0D-54F68C7B3216}"/>
              </a:ext>
            </a:extLst>
          </p:cNvPr>
          <p:cNvSpPr/>
          <p:nvPr/>
        </p:nvSpPr>
        <p:spPr bwMode="auto">
          <a:xfrm>
            <a:off x="2289225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авоъгълник: със заоблени ъгли 10">
            <a:extLst>
              <a:ext uri="{FF2B5EF4-FFF2-40B4-BE49-F238E27FC236}">
                <a16:creationId xmlns:a16="http://schemas.microsoft.com/office/drawing/2014/main" id="{852FC46A-CDEB-9C5A-BDB6-14B45419A172}"/>
              </a:ext>
            </a:extLst>
          </p:cNvPr>
          <p:cNvSpPr/>
          <p:nvPr/>
        </p:nvSpPr>
        <p:spPr bwMode="auto">
          <a:xfrm>
            <a:off x="1719145" y="4445731"/>
            <a:ext cx="1728192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No return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2E333288-B24C-1BFE-7B72-6FB5CC56A026}"/>
              </a:ext>
            </a:extLst>
          </p:cNvPr>
          <p:cNvSpPr/>
          <p:nvPr/>
        </p:nvSpPr>
        <p:spPr bwMode="auto">
          <a:xfrm>
            <a:off x="4090456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8" name="Стрелка надолу 17">
            <a:extLst>
              <a:ext uri="{FF2B5EF4-FFF2-40B4-BE49-F238E27FC236}">
                <a16:creationId xmlns:a16="http://schemas.microsoft.com/office/drawing/2014/main" id="{A0D7A320-89D3-0279-EE15-3D42529794A0}"/>
              </a:ext>
            </a:extLst>
          </p:cNvPr>
          <p:cNvSpPr/>
          <p:nvPr/>
        </p:nvSpPr>
        <p:spPr bwMode="auto">
          <a:xfrm>
            <a:off x="4630516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5FB59E67-20CA-3CFD-E27F-66369CE1394C}"/>
              </a:ext>
            </a:extLst>
          </p:cNvPr>
          <p:cNvSpPr/>
          <p:nvPr/>
        </p:nvSpPr>
        <p:spPr bwMode="auto">
          <a:xfrm>
            <a:off x="4090456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map()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0" name="Стрелка надолу 19">
            <a:extLst>
              <a:ext uri="{FF2B5EF4-FFF2-40B4-BE49-F238E27FC236}">
                <a16:creationId xmlns:a16="http://schemas.microsoft.com/office/drawing/2014/main" id="{24D7B6F6-9F10-596B-8CDB-E288C06C5DC5}"/>
              </a:ext>
            </a:extLst>
          </p:cNvPr>
          <p:cNvSpPr/>
          <p:nvPr/>
        </p:nvSpPr>
        <p:spPr bwMode="auto">
          <a:xfrm>
            <a:off x="4648129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Правоъгълник: със заоблени ъгли 20">
            <a:extLst>
              <a:ext uri="{FF2B5EF4-FFF2-40B4-BE49-F238E27FC236}">
                <a16:creationId xmlns:a16="http://schemas.microsoft.com/office/drawing/2014/main" id="{7E2069AF-F2A8-E6B6-D981-4E7A5604F8E6}"/>
              </a:ext>
            </a:extLst>
          </p:cNvPr>
          <p:cNvSpPr/>
          <p:nvPr/>
        </p:nvSpPr>
        <p:spPr bwMode="auto">
          <a:xfrm>
            <a:off x="3679592" y="4425268"/>
            <a:ext cx="2452964" cy="141315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New array with modified items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2" name="Правоъгълник: със заоблени ъгли 21">
            <a:extLst>
              <a:ext uri="{FF2B5EF4-FFF2-40B4-BE49-F238E27FC236}">
                <a16:creationId xmlns:a16="http://schemas.microsoft.com/office/drawing/2014/main" id="{428BA33C-1996-B233-2C6E-5DFF35F2B60B}"/>
              </a:ext>
            </a:extLst>
          </p:cNvPr>
          <p:cNvSpPr/>
          <p:nvPr/>
        </p:nvSpPr>
        <p:spPr bwMode="auto">
          <a:xfrm>
            <a:off x="6623740" y="1897089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3" name="Стрелка надолу 22">
            <a:extLst>
              <a:ext uri="{FF2B5EF4-FFF2-40B4-BE49-F238E27FC236}">
                <a16:creationId xmlns:a16="http://schemas.microsoft.com/office/drawing/2014/main" id="{374381AD-16CC-C0AE-7C2C-F2A658D895EF}"/>
              </a:ext>
            </a:extLst>
          </p:cNvPr>
          <p:cNvSpPr/>
          <p:nvPr/>
        </p:nvSpPr>
        <p:spPr bwMode="auto">
          <a:xfrm>
            <a:off x="7163800" y="2457317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A9A2E037-CB05-E578-274C-B6901D7AC4F5}"/>
              </a:ext>
            </a:extLst>
          </p:cNvPr>
          <p:cNvSpPr/>
          <p:nvPr/>
        </p:nvSpPr>
        <p:spPr bwMode="auto">
          <a:xfrm>
            <a:off x="6623740" y="3158885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reduce()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5" name="Стрелка надолу 24">
            <a:extLst>
              <a:ext uri="{FF2B5EF4-FFF2-40B4-BE49-F238E27FC236}">
                <a16:creationId xmlns:a16="http://schemas.microsoft.com/office/drawing/2014/main" id="{9B43B3CB-1503-1160-AE24-74F641FF0951}"/>
              </a:ext>
            </a:extLst>
          </p:cNvPr>
          <p:cNvSpPr/>
          <p:nvPr/>
        </p:nvSpPr>
        <p:spPr bwMode="auto">
          <a:xfrm>
            <a:off x="7181413" y="3731638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Правоъгълник: със заоблени ъгли 25">
            <a:extLst>
              <a:ext uri="{FF2B5EF4-FFF2-40B4-BE49-F238E27FC236}">
                <a16:creationId xmlns:a16="http://schemas.microsoft.com/office/drawing/2014/main" id="{91BBE3C8-9035-37CB-4E7A-D3DF3E5A70F8}"/>
              </a:ext>
            </a:extLst>
          </p:cNvPr>
          <p:cNvSpPr/>
          <p:nvPr/>
        </p:nvSpPr>
        <p:spPr bwMode="auto">
          <a:xfrm>
            <a:off x="6335320" y="4445731"/>
            <a:ext cx="2124234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Single value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7" name="Правоъгълник: със заоблени ъгли 26">
            <a:extLst>
              <a:ext uri="{FF2B5EF4-FFF2-40B4-BE49-F238E27FC236}">
                <a16:creationId xmlns:a16="http://schemas.microsoft.com/office/drawing/2014/main" id="{5431B517-3F91-9980-EE05-95028389AD3A}"/>
              </a:ext>
            </a:extLst>
          </p:cNvPr>
          <p:cNvSpPr/>
          <p:nvPr/>
        </p:nvSpPr>
        <p:spPr bwMode="auto">
          <a:xfrm>
            <a:off x="8977512" y="1880291"/>
            <a:ext cx="1512168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Array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28" name="Стрелка надолу 27">
            <a:extLst>
              <a:ext uri="{FF2B5EF4-FFF2-40B4-BE49-F238E27FC236}">
                <a16:creationId xmlns:a16="http://schemas.microsoft.com/office/drawing/2014/main" id="{5F1114E1-A868-31E4-B463-A9ED74B6BB3B}"/>
              </a:ext>
            </a:extLst>
          </p:cNvPr>
          <p:cNvSpPr/>
          <p:nvPr/>
        </p:nvSpPr>
        <p:spPr bwMode="auto">
          <a:xfrm>
            <a:off x="9517572" y="2440519"/>
            <a:ext cx="432048" cy="64539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Правоъгълник: със заоблени ъгли 28">
            <a:extLst>
              <a:ext uri="{FF2B5EF4-FFF2-40B4-BE49-F238E27FC236}">
                <a16:creationId xmlns:a16="http://schemas.microsoft.com/office/drawing/2014/main" id="{9A194EC6-9283-AD7B-5B85-7B20FEB6FFD0}"/>
              </a:ext>
            </a:extLst>
          </p:cNvPr>
          <p:cNvSpPr/>
          <p:nvPr/>
        </p:nvSpPr>
        <p:spPr bwMode="auto">
          <a:xfrm>
            <a:off x="8977512" y="3142087"/>
            <a:ext cx="1584176" cy="504056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filter()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30" name="Стрелка надолу 29">
            <a:extLst>
              <a:ext uri="{FF2B5EF4-FFF2-40B4-BE49-F238E27FC236}">
                <a16:creationId xmlns:a16="http://schemas.microsoft.com/office/drawing/2014/main" id="{2095E14F-C87B-0942-C438-B5B01F9E4A88}"/>
              </a:ext>
            </a:extLst>
          </p:cNvPr>
          <p:cNvSpPr/>
          <p:nvPr/>
        </p:nvSpPr>
        <p:spPr bwMode="auto">
          <a:xfrm>
            <a:off x="9535185" y="3714840"/>
            <a:ext cx="432048" cy="645396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Правоъгълник: със заоблени ъгли 30">
            <a:extLst>
              <a:ext uri="{FF2B5EF4-FFF2-40B4-BE49-F238E27FC236}">
                <a16:creationId xmlns:a16="http://schemas.microsoft.com/office/drawing/2014/main" id="{8197799E-3C9C-32D8-723C-F2977E240F92}"/>
              </a:ext>
            </a:extLst>
          </p:cNvPr>
          <p:cNvSpPr/>
          <p:nvPr/>
        </p:nvSpPr>
        <p:spPr bwMode="auto">
          <a:xfrm>
            <a:off x="8662318" y="4412735"/>
            <a:ext cx="2124235" cy="189658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New array with values according to the filter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4E2962D-3E69-FCF7-252F-4D4BA49BED8A}"/>
              </a:ext>
            </a:extLst>
          </p:cNvPr>
          <p:cNvSpPr/>
          <p:nvPr/>
        </p:nvSpPr>
        <p:spPr bwMode="auto">
          <a:xfrm>
            <a:off x="190355" y="5202844"/>
            <a:ext cx="3167111" cy="1362196"/>
          </a:xfrm>
          <a:prstGeom prst="wedgeRoundRectCallout">
            <a:avLst>
              <a:gd name="adj1" fmla="val -1800"/>
              <a:gd name="adj2" fmla="val -780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accent6"/>
                </a:solidFill>
              </a:rPr>
              <a:t>Usually is used to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mutate</a:t>
            </a:r>
            <a:r>
              <a:rPr lang="en-US" sz="2400" b="1" noProof="1">
                <a:solidFill>
                  <a:schemeClr val="accent6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existing</a:t>
            </a:r>
            <a:r>
              <a:rPr lang="en-US" sz="2400" b="1" noProof="1">
                <a:solidFill>
                  <a:schemeClr val="accent6"/>
                </a:solidFill>
              </a:rPr>
              <a:t> array or for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side-effect</a:t>
            </a:r>
          </a:p>
        </p:txBody>
      </p:sp>
    </p:spTree>
    <p:extLst>
      <p:ext uri="{BB962C8B-B14F-4D97-AF65-F5344CB8AC3E}">
        <p14:creationId xmlns:p14="http://schemas.microsoft.com/office/powerpoint/2010/main" val="338898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15" y="1218050"/>
            <a:ext cx="11817789" cy="5354910"/>
          </a:xfrm>
        </p:spPr>
        <p:txBody>
          <a:bodyPr>
            <a:normAutofit lnSpcReduction="10000"/>
          </a:bodyPr>
          <a:lstStyle/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Arrays </a:t>
            </a:r>
            <a:r>
              <a:rPr lang="en-US" b="1" dirty="0">
                <a:solidFill>
                  <a:schemeClr val="bg1"/>
                </a:solidFill>
              </a:rPr>
              <a:t>Methods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Promises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 marL="523422" indent="-514350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Conclusion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73F3D4-4E5D-4474-D603-D8DFD5D1F8FF}"/>
              </a:ext>
            </a:extLst>
          </p:cNvPr>
          <p:cNvSpPr txBox="1">
            <a:spLocks/>
          </p:cNvSpPr>
          <p:nvPr/>
        </p:nvSpPr>
        <p:spPr>
          <a:xfrm>
            <a:off x="196715" y="1196752"/>
            <a:ext cx="10362194" cy="55604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514042" indent="-514042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921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9C48AC-EBA0-4429-A2B7-199FDDC0B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Pointwise Application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DD6468-DA7F-45C1-BEF7-CD782637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pic>
        <p:nvPicPr>
          <p:cNvPr id="4" name="Картина 7">
            <a:extLst>
              <a:ext uri="{FF2B5EF4-FFF2-40B4-BE49-F238E27FC236}">
                <a16:creationId xmlns:a16="http://schemas.microsoft.com/office/drawing/2014/main" id="{F504DF92-B1A2-9937-A576-CE87DA88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6" y="536975"/>
            <a:ext cx="3112079" cy="37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2747CD1-5D49-5B1C-2B94-238D4A87F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0EF6934-9D32-06FF-7430-BC2DD7110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is 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combining</a:t>
            </a:r>
            <a:r>
              <a:rPr lang="en-US" dirty="0"/>
              <a:t> two or more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produce</a:t>
            </a:r>
            <a:r>
              <a:rPr lang="en-US" dirty="0"/>
              <a:t> a new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compositions</a:t>
            </a:r>
            <a:r>
              <a:rPr lang="en-US" dirty="0"/>
              <a:t> can be </a:t>
            </a:r>
            <a:r>
              <a:rPr lang="en-US" b="1" dirty="0">
                <a:solidFill>
                  <a:schemeClr val="bg1"/>
                </a:solidFill>
              </a:rPr>
              <a:t>composed</a:t>
            </a:r>
            <a:r>
              <a:rPr lang="en-US" dirty="0"/>
              <a:t> of any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46FFE8A-10AF-E670-FD42-2D005B4C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  <a:endParaRPr lang="bg-BG" dirty="0"/>
          </a:p>
        </p:txBody>
      </p:sp>
      <p:pic>
        <p:nvPicPr>
          <p:cNvPr id="6" name="Картина 5" descr="Картина, която съдържа текст, часовник, калибър,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89F16CCD-A8F0-18A6-EF19-11F8FFEF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5108477"/>
            <a:ext cx="9986472" cy="1547023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48F0A37-C2E7-5651-3F8B-3D0811D480E8}"/>
              </a:ext>
            </a:extLst>
          </p:cNvPr>
          <p:cNvSpPr txBox="1">
            <a:spLocks/>
          </p:cNvSpPr>
          <p:nvPr/>
        </p:nvSpPr>
        <p:spPr>
          <a:xfrm>
            <a:off x="2566020" y="3164419"/>
            <a:ext cx="9289032" cy="1850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increaseByFive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increaseByFive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1" noProof="1">
                <a:latin typeface="Consolas" panose="020B0609020204030204" pitchFamily="49" charset="0"/>
              </a:rPr>
              <a:t>divideByTwo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9392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47D95AEC-B32B-51BD-E327-8418842B8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9BDCA6A-2AF6-DA48-81F6-026C35171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will take the </a:t>
            </a:r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dirty="0"/>
              <a:t> from one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automatically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patch</a:t>
            </a:r>
            <a:r>
              <a:rPr lang="en-US" dirty="0"/>
              <a:t> it to the </a:t>
            </a:r>
            <a:r>
              <a:rPr lang="en-US" b="1" dirty="0">
                <a:solidFill>
                  <a:schemeClr val="bg1"/>
                </a:solidFill>
              </a:rPr>
              <a:t>input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will </a:t>
            </a:r>
            <a:r>
              <a:rPr lang="en-US" b="1" dirty="0">
                <a:solidFill>
                  <a:schemeClr val="bg1"/>
                </a:solidFill>
              </a:rPr>
              <a:t>repeat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again and again until it </a:t>
            </a:r>
            <a:r>
              <a:rPr lang="en-US" b="1" dirty="0">
                <a:solidFill>
                  <a:schemeClr val="bg1"/>
                </a:solidFill>
              </a:rPr>
              <a:t>spits</a:t>
            </a:r>
            <a:r>
              <a:rPr lang="en-US" dirty="0"/>
              <a:t> out the </a:t>
            </a:r>
            <a:r>
              <a:rPr lang="en-US" b="1" dirty="0">
                <a:solidFill>
                  <a:schemeClr val="bg1"/>
                </a:solidFill>
              </a:rPr>
              <a:t>final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BC083E17-523E-9684-38C9-A2F2892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  <a:endParaRPr lang="bg-BG" dirty="0"/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71381E88-5DEC-8C10-385C-D9986451F7A5}"/>
              </a:ext>
            </a:extLst>
          </p:cNvPr>
          <p:cNvSpPr/>
          <p:nvPr/>
        </p:nvSpPr>
        <p:spPr bwMode="auto">
          <a:xfrm>
            <a:off x="3646140" y="4365103"/>
            <a:ext cx="5400600" cy="197096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g(        )</a:t>
            </a:r>
            <a:endParaRPr lang="bg-BG" sz="13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217B28A4-6653-ADE7-5AB5-1964BA241585}"/>
              </a:ext>
            </a:extLst>
          </p:cNvPr>
          <p:cNvSpPr/>
          <p:nvPr/>
        </p:nvSpPr>
        <p:spPr bwMode="auto">
          <a:xfrm>
            <a:off x="5302324" y="4653136"/>
            <a:ext cx="2808312" cy="151547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</a:t>
            </a:r>
            <a:endParaRPr lang="bg-BG" sz="1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Съединител &quot;права стрелка&quot; 9">
            <a:extLst>
              <a:ext uri="{FF2B5EF4-FFF2-40B4-BE49-F238E27FC236}">
                <a16:creationId xmlns:a16="http://schemas.microsoft.com/office/drawing/2014/main" id="{1E8937C4-3D74-92BC-BFE9-679E37717AEF}"/>
              </a:ext>
            </a:extLst>
          </p:cNvPr>
          <p:cNvCxnSpPr>
            <a:cxnSpLocks/>
          </p:cNvCxnSpPr>
          <p:nvPr/>
        </p:nvCxnSpPr>
        <p:spPr>
          <a:xfrm flipH="1">
            <a:off x="3070076" y="6548785"/>
            <a:ext cx="62646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77E826-DE9E-4B35-A4E2-0560C858D065}"/>
              </a:ext>
            </a:extLst>
          </p:cNvPr>
          <p:cNvSpPr txBox="1"/>
          <p:nvPr/>
        </p:nvSpPr>
        <p:spPr>
          <a:xfrm>
            <a:off x="719134" y="3645024"/>
            <a:ext cx="10271822" cy="495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b="1" noProof="1">
                <a:latin typeface="Consolas" panose="020B0609020204030204" pitchFamily="49" charset="0"/>
              </a:rPr>
              <a:t>const result = (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600" b="1" noProof="1">
                <a:latin typeface="Consolas" panose="020B0609020204030204" pitchFamily="49" charset="0"/>
              </a:rPr>
              <a:t>) =&gt; increaseByFive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600" b="1" noProof="1">
                <a:latin typeface="Consolas" panose="020B0609020204030204" pitchFamily="49" charset="0"/>
              </a:rPr>
              <a:t>divideByTwo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600" b="1" noProof="1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554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B2814A1-6A0B-4961-2E8C-8C056B126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8E4F52A-343B-2029-722D-2EB9BED80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748" y="1196124"/>
            <a:ext cx="11998472" cy="5561125"/>
          </a:xfrm>
        </p:spPr>
        <p:txBody>
          <a:bodyPr/>
          <a:lstStyle/>
          <a:p>
            <a:r>
              <a:rPr lang="en-US" sz="3200" dirty="0"/>
              <a:t>Use a </a:t>
            </a:r>
            <a:r>
              <a:rPr lang="en-US" sz="3200" b="1" dirty="0">
                <a:solidFill>
                  <a:schemeClr val="bg1"/>
                </a:solidFill>
              </a:rPr>
              <a:t>library</a:t>
            </a:r>
            <a:r>
              <a:rPr lang="en-US" sz="3200" dirty="0"/>
              <a:t> (</a:t>
            </a:r>
            <a:r>
              <a:rPr lang="en-US" sz="3200" noProof="1"/>
              <a:t>Ramda or Lodash</a:t>
            </a:r>
            <a:r>
              <a:rPr lang="en-US" sz="3200" dirty="0"/>
              <a:t>) or make our </a:t>
            </a:r>
            <a:r>
              <a:rPr lang="en-US" sz="3200" b="1" dirty="0">
                <a:solidFill>
                  <a:schemeClr val="bg1"/>
                </a:solidFill>
              </a:rPr>
              <a:t>own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compose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>
              <a:spcBef>
                <a:spcPts val="4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using our </a:t>
            </a:r>
            <a:r>
              <a:rPr lang="en-US" b="1" dirty="0">
                <a:solidFill>
                  <a:schemeClr val="bg1"/>
                </a:solidFill>
              </a:rPr>
              <a:t>own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4FD8BEC-2858-62A5-D9B6-D5AFDD2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– Examples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BD0928B-8AFC-E594-30F5-D37FFDDA1243}"/>
              </a:ext>
            </a:extLst>
          </p:cNvPr>
          <p:cNvSpPr txBox="1">
            <a:spLocks/>
          </p:cNvSpPr>
          <p:nvPr/>
        </p:nvSpPr>
        <p:spPr>
          <a:xfrm>
            <a:off x="106121" y="4293096"/>
            <a:ext cx="5978606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addFive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  addFive(</a:t>
            </a:r>
            <a:r>
              <a:rPr lang="en-US" sz="2400" b="1" noProof="1">
                <a:latin typeface="Consolas" panose="020B0609020204030204" pitchFamily="49" charset="0"/>
              </a:rPr>
              <a:t>devideByTwo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  <p:sp>
        <p:nvSpPr>
          <p:cNvPr id="6" name="Стрелка надясно 5">
            <a:extLst>
              <a:ext uri="{FF2B5EF4-FFF2-40B4-BE49-F238E27FC236}">
                <a16:creationId xmlns:a16="http://schemas.microsoft.com/office/drawing/2014/main" id="{75C0AC91-71A9-B9A3-10D4-7CAC45F9D23B}"/>
              </a:ext>
            </a:extLst>
          </p:cNvPr>
          <p:cNvSpPr/>
          <p:nvPr/>
        </p:nvSpPr>
        <p:spPr bwMode="auto">
          <a:xfrm>
            <a:off x="4706573" y="5237790"/>
            <a:ext cx="1512168" cy="72008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7D6F5D-907E-D5EA-22FB-53168F7D5566}"/>
              </a:ext>
            </a:extLst>
          </p:cNvPr>
          <p:cNvSpPr txBox="1">
            <a:spLocks/>
          </p:cNvSpPr>
          <p:nvPr/>
        </p:nvSpPr>
        <p:spPr>
          <a:xfrm>
            <a:off x="6199977" y="4294110"/>
            <a:ext cx="5978606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addFive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+ 5;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divideByTwo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/ 2;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result = </a:t>
            </a:r>
            <a:br>
              <a:rPr lang="en-US" sz="2400" b="1" noProof="1">
                <a:latin typeface="Consolas" panose="020B0609020204030204" pitchFamily="49" charset="0"/>
              </a:rPr>
            </a:br>
            <a:r>
              <a:rPr lang="en-US" sz="2400" b="1" noProof="1">
                <a:latin typeface="Consolas" panose="020B0609020204030204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compose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addFive</a:t>
            </a:r>
            <a:r>
              <a:rPr lang="en-US" sz="2400" b="1" noProof="1">
                <a:latin typeface="Consolas" panose="020B0609020204030204" pitchFamily="49" charset="0"/>
              </a:rPr>
              <a:t>, devideByTwo);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result(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C8008D-486E-F14E-6079-156BE254179D}"/>
              </a:ext>
            </a:extLst>
          </p:cNvPr>
          <p:cNvSpPr txBox="1">
            <a:spLocks/>
          </p:cNvSpPr>
          <p:nvPr/>
        </p:nvSpPr>
        <p:spPr>
          <a:xfrm>
            <a:off x="256167" y="1918006"/>
            <a:ext cx="11482754" cy="58285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compose = (…func)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 =&gt;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func.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reduceRight</a:t>
            </a:r>
            <a:r>
              <a:rPr lang="en-US" sz="2400" b="1" noProof="1">
                <a:latin typeface="Consolas" panose="020B0609020204030204" pitchFamily="49" charset="0"/>
              </a:rPr>
              <a:t>((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en-US" sz="2400" b="1" noProof="1">
                <a:latin typeface="Consolas" panose="020B0609020204030204" pitchFamily="49" charset="0"/>
              </a:rPr>
              <a:t>,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=&gt;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en-US" sz="2400" b="1" noProof="1">
                <a:latin typeface="Consolas" panose="020B0609020204030204" pitchFamily="49" charset="0"/>
              </a:rPr>
              <a:t>),</a:t>
            </a:r>
            <a:r>
              <a:rPr lang="en-US" sz="2400" b="1" noProof="1">
                <a:latin typeface="+mj-lt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93EEE5EB-CE25-722A-138E-55B6686F2258}"/>
              </a:ext>
            </a:extLst>
          </p:cNvPr>
          <p:cNvSpPr/>
          <p:nvPr/>
        </p:nvSpPr>
        <p:spPr bwMode="auto">
          <a:xfrm>
            <a:off x="463337" y="2670014"/>
            <a:ext cx="10339873" cy="830994"/>
          </a:xfrm>
          <a:prstGeom prst="wedgeRoundRectCallout">
            <a:avLst>
              <a:gd name="adj1" fmla="val 2473"/>
              <a:gd name="adj2" fmla="val -776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higher-order</a:t>
            </a:r>
            <a:r>
              <a:rPr lang="en-US" sz="2400" b="1" noProof="1">
                <a:solidFill>
                  <a:schemeClr val="bg2"/>
                </a:solidFill>
              </a:rPr>
              <a:t> function accepts any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number</a:t>
            </a:r>
            <a:r>
              <a:rPr lang="en-US" sz="2400" b="1" noProof="1">
                <a:solidFill>
                  <a:schemeClr val="bg2"/>
                </a:solidFill>
              </a:rPr>
              <a:t> of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functions</a:t>
            </a:r>
            <a:r>
              <a:rPr lang="en-US" sz="2400" b="1" noProof="1">
                <a:solidFill>
                  <a:schemeClr val="bg2"/>
                </a:solidFill>
              </a:rPr>
              <a:t> as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parameter</a:t>
            </a:r>
            <a:r>
              <a:rPr lang="en-US" sz="2400" b="1" noProof="1">
                <a:solidFill>
                  <a:schemeClr val="bg2"/>
                </a:solidFill>
              </a:rPr>
              <a:t> then returns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2400" b="1" noProof="1">
                <a:solidFill>
                  <a:schemeClr val="bg2"/>
                </a:solidFill>
              </a:rPr>
              <a:t> that will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invoke</a:t>
            </a:r>
            <a:r>
              <a:rPr lang="en-US" sz="2400" b="1" noProof="1">
                <a:solidFill>
                  <a:schemeClr val="bg2"/>
                </a:solidFill>
              </a:rPr>
              <a:t> those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given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functions</a:t>
            </a:r>
            <a:r>
              <a:rPr lang="en-US" sz="2400" b="1" noProof="1">
                <a:solidFill>
                  <a:schemeClr val="bg2"/>
                </a:solidFill>
              </a:rPr>
              <a:t> from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right</a:t>
            </a:r>
            <a:r>
              <a:rPr lang="en-US" sz="2400" b="1" noProof="1">
                <a:solidFill>
                  <a:schemeClr val="bg2"/>
                </a:solidFill>
              </a:rPr>
              <a:t> to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835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E03AD72-6D92-A49A-DDBA-C80C0C418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1D60E4B-9D56-68CD-ABDD-2E1927C20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Real-life</a:t>
            </a:r>
            <a:r>
              <a:rPr lang="en-US" dirty="0"/>
              <a:t> examples are </a:t>
            </a:r>
            <a:r>
              <a:rPr lang="en-US" b="1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authentications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logging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It’s a </a:t>
            </a:r>
            <a:r>
              <a:rPr lang="en-US" b="1" dirty="0">
                <a:solidFill>
                  <a:schemeClr val="bg1"/>
                </a:solidFill>
              </a:rPr>
              <a:t>technique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enables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reusability</a:t>
            </a:r>
            <a:r>
              <a:rPr lang="en-US" dirty="0"/>
              <a:t> on the </a:t>
            </a:r>
            <a:r>
              <a:rPr lang="en-US" b="1" dirty="0">
                <a:solidFill>
                  <a:schemeClr val="bg1"/>
                </a:solidFill>
              </a:rPr>
              <a:t>highest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17D8599-D797-CC2D-9443-4283BBD8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AA7523B-FF6F-9A6A-A2F6-B15863F76094}"/>
              </a:ext>
            </a:extLst>
          </p:cNvPr>
          <p:cNvSpPr txBox="1">
            <a:spLocks/>
          </p:cNvSpPr>
          <p:nvPr/>
        </p:nvSpPr>
        <p:spPr>
          <a:xfrm>
            <a:off x="621804" y="3212976"/>
            <a:ext cx="9457799" cy="312040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+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*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doubleAddTwo</a:t>
            </a:r>
            <a:r>
              <a:rPr lang="en-US" sz="2400" b="1" noProof="1">
                <a:latin typeface="Consolas" panose="020B0609020204030204" pitchFamily="49" charset="0"/>
              </a:rPr>
              <a:t>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</a:t>
            </a:r>
            <a:r>
              <a:rPr lang="en-US" sz="2400" b="1" noProof="1">
                <a:latin typeface="Consolas" panose="020B0609020204030204" pitchFamily="49" charset="0"/>
              </a:rPr>
              <a:t>(n));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addSix</a:t>
            </a:r>
            <a:r>
              <a:rPr lang="en-US" sz="2400" b="1" noProof="1">
                <a:latin typeface="Consolas" panose="020B0609020204030204" pitchFamily="49" charset="0"/>
              </a:rPr>
              <a:t>       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doubleAddTwo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en-US" sz="2400" b="1" noProof="1">
                <a:latin typeface="Consolas" panose="020B0609020204030204" pitchFamily="49" charset="0"/>
              </a:rPr>
              <a:t>));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12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addSix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r>
              <a:rPr lang="en-US" sz="2400" b="1" noProof="1">
                <a:latin typeface="Consolas" panose="020B0609020204030204" pitchFamily="49" charset="0"/>
              </a:rPr>
              <a:t>));      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val="65112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51D9FE9-7037-5140-F173-6A640CC81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D86896A-1ECA-7E32-DD61-D2CD1D674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happens when you </a:t>
            </a:r>
            <a:r>
              <a:rPr lang="en-US" b="1" dirty="0"/>
              <a:t>apply a function </a:t>
            </a:r>
            <a:r>
              <a:rPr lang="en-US" dirty="0"/>
              <a:t>to </a:t>
            </a:r>
            <a:r>
              <a:rPr lang="en-US" b="1" dirty="0"/>
              <a:t>another function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4DDB4FD-22BF-903A-5F06-97DBE5CA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 – Example</a:t>
            </a:r>
            <a:endParaRPr lang="bg-B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424656-EEB0-4C7E-93A5-294C388C5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4492" y="2734181"/>
            <a:ext cx="2094189" cy="27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4F6525-C1E1-2039-EB2F-49E08B775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2213" y="2663282"/>
            <a:ext cx="341381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CD4186A-608E-AC98-C8E2-B35E7AF95BE5}"/>
              </a:ext>
            </a:extLst>
          </p:cNvPr>
          <p:cNvSpPr txBox="1">
            <a:spLocks/>
          </p:cNvSpPr>
          <p:nvPr/>
        </p:nvSpPr>
        <p:spPr>
          <a:xfrm>
            <a:off x="621804" y="1916832"/>
            <a:ext cx="6048672" cy="454387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let plusTwo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{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+ 2 </a:t>
            </a: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plusThree =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=&gt; {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+ 3 </a:t>
            </a:r>
            <a:r>
              <a:rPr lang="en-US" sz="2400" b="1" noProof="1">
                <a:latin typeface="Consolas" panose="020B0609020204030204" pitchFamily="49" charset="0"/>
              </a:rPr>
              <a:t>};</a:t>
            </a:r>
            <a:endParaRPr lang="en-US" sz="40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let compose = function(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sz="2400" b="1" noProof="1">
                <a:latin typeface="Consolas" panose="020B0609020204030204" pitchFamily="49" charset="0"/>
              </a:rPr>
              <a:t>,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g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return a composed function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return function(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f(g(x))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  };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compose(plusThree, plusTwo)(10); 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"15"</a:t>
            </a:r>
          </a:p>
        </p:txBody>
      </p:sp>
    </p:spTree>
    <p:extLst>
      <p:ext uri="{BB962C8B-B14F-4D97-AF65-F5344CB8AC3E}">
        <p14:creationId xmlns:p14="http://schemas.microsoft.com/office/powerpoint/2010/main" val="6453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2578E0F-01ED-7575-5EB6-DA3007282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30E96C0-82F1-2B3C-F4D0-E03531F4C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enables </a:t>
            </a:r>
            <a:r>
              <a:rPr lang="en-US" b="1" dirty="0">
                <a:solidFill>
                  <a:schemeClr val="bg1"/>
                </a:solidFill>
              </a:rPr>
              <a:t>reusability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of a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at a very </a:t>
            </a:r>
            <a:r>
              <a:rPr lang="en-US" b="1" dirty="0">
                <a:solidFill>
                  <a:schemeClr val="bg1"/>
                </a:solidFill>
              </a:rPr>
              <a:t>high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well they enable the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new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based upon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>
              <a:buClr>
                <a:schemeClr val="tx1"/>
              </a:buClr>
            </a:pPr>
            <a:r>
              <a:rPr lang="en-US" dirty="0"/>
              <a:t>It also </a:t>
            </a:r>
            <a:r>
              <a:rPr lang="en-US" b="1" dirty="0">
                <a:solidFill>
                  <a:schemeClr val="bg1"/>
                </a:solidFill>
              </a:rPr>
              <a:t>increases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implementations</a:t>
            </a:r>
          </a:p>
          <a:p>
            <a:pPr>
              <a:buClr>
                <a:schemeClr val="tx1"/>
              </a:buClr>
            </a:pPr>
            <a:r>
              <a:rPr lang="en-US" dirty="0"/>
              <a:t>Instead of </a:t>
            </a:r>
            <a:r>
              <a:rPr lang="en-US" b="1" dirty="0">
                <a:solidFill>
                  <a:schemeClr val="bg1"/>
                </a:solidFill>
              </a:rPr>
              <a:t>nesting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you can </a:t>
            </a:r>
            <a:r>
              <a:rPr lang="en-US" b="1" dirty="0">
                <a:solidFill>
                  <a:schemeClr val="bg1"/>
                </a:solidFill>
              </a:rPr>
              <a:t>clearly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chain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meaningful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names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18A765E-FD9D-FC36-C241-4F9B3F9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bg-BG" dirty="0"/>
          </a:p>
        </p:txBody>
      </p:sp>
      <p:pic>
        <p:nvPicPr>
          <p:cNvPr id="7170" name="Picture 2" descr="14,998 Internship Photos - Free &amp; Royalty-Free Stock Photos from Dreamstime">
            <a:extLst>
              <a:ext uri="{FF2B5EF4-FFF2-40B4-BE49-F238E27FC236}">
                <a16:creationId xmlns:a16="http://schemas.microsoft.com/office/drawing/2014/main" id="{73AB16E6-C1A7-ACF0-6072-5EF3F0DA6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3697" y="1835338"/>
            <a:ext cx="299709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E6C1B-8804-4FEB-9FA4-CE2B9318B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592691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All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the same in </a:t>
            </a:r>
            <a:r>
              <a:rPr lang="en-US" b="1" dirty="0">
                <a:solidFill>
                  <a:schemeClr val="bg1"/>
                </a:solidFill>
              </a:rPr>
              <a:t>syntax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named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according</a:t>
            </a:r>
            <a:r>
              <a:rPr lang="en-US" dirty="0"/>
              <a:t> to their </a:t>
            </a:r>
            <a:r>
              <a:rPr lang="en-US" b="1" dirty="0">
                <a:solidFill>
                  <a:schemeClr val="bg1"/>
                </a:solidFill>
              </a:rPr>
              <a:t>semantic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usage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HOF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accepts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Predicate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takes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parameter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Boolean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is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passed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be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called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with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68DD0-4552-4387-BE56-3A54294A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Overview</a:t>
            </a:r>
          </a:p>
        </p:txBody>
      </p:sp>
      <p:pic>
        <p:nvPicPr>
          <p:cNvPr id="1026" name="Picture 2" descr="How to Learn Quickly: 10 Proven Ways to Master Any Skill — SitePoint">
            <a:extLst>
              <a:ext uri="{FF2B5EF4-FFF2-40B4-BE49-F238E27FC236}">
                <a16:creationId xmlns:a16="http://schemas.microsoft.com/office/drawing/2014/main" id="{36784581-80AB-76AC-A802-3BED05B1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74" y="4001997"/>
            <a:ext cx="4503570" cy="255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8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7CB220D3-F924-16A5-9953-ECFF4D161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EE95AF2-9CC8-4D69-F9F6-0981047B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ACD4C8-A553-4944-BA82-36249F03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7" y="836712"/>
            <a:ext cx="1005041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803D4DE-61D0-09BA-8E9F-9C35A5436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71" y="1196125"/>
            <a:ext cx="12312771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JS, a </a:t>
            </a:r>
            <a:r>
              <a:rPr lang="en-US" b="1" dirty="0">
                <a:solidFill>
                  <a:schemeClr val="bg1"/>
                </a:solidFill>
              </a:rPr>
              <a:t>promise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good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way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handle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asynchronous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operations</a:t>
            </a:r>
          </a:p>
          <a:p>
            <a:pPr>
              <a:buClr>
                <a:schemeClr val="tx1"/>
              </a:buClr>
            </a:pPr>
            <a:r>
              <a:rPr lang="en-US" dirty="0"/>
              <a:t>It is used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out</a:t>
            </a:r>
            <a:r>
              <a:rPr lang="en-US" dirty="0"/>
              <a:t> if the </a:t>
            </a:r>
            <a:r>
              <a:rPr lang="en-US" b="1" dirty="0">
                <a:solidFill>
                  <a:schemeClr val="bg1"/>
                </a:solidFill>
              </a:rPr>
              <a:t>asynchronous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operation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successfully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completed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</a:p>
          <a:p>
            <a:pPr>
              <a:buClr>
                <a:schemeClr val="tx1"/>
              </a:buClr>
            </a:pPr>
            <a:r>
              <a:rPr lang="en-US" dirty="0"/>
              <a:t>A promise may have one of </a:t>
            </a:r>
            <a:r>
              <a:rPr lang="en-US" b="1" dirty="0">
                <a:solidFill>
                  <a:schemeClr val="bg1"/>
                </a:solidFill>
              </a:rPr>
              <a:t>three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states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Pending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Fulfilled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Rejected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A344E35-4BE7-21B8-0259-349D5059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</a:t>
            </a:r>
            <a:endParaRPr lang="bg-BG" dirty="0"/>
          </a:p>
        </p:txBody>
      </p:sp>
      <p:sp>
        <p:nvSpPr>
          <p:cNvPr id="11" name="Контейнер за номер на слайда 1">
            <a:extLst>
              <a:ext uri="{FF2B5EF4-FFF2-40B4-BE49-F238E27FC236}">
                <a16:creationId xmlns:a16="http://schemas.microsoft.com/office/drawing/2014/main" id="{CF5E7509-76A8-DCCE-1DD8-5DE4FAB4F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grpSp>
        <p:nvGrpSpPr>
          <p:cNvPr id="14" name="Групиране 13">
            <a:extLst>
              <a:ext uri="{FF2B5EF4-FFF2-40B4-BE49-F238E27FC236}">
                <a16:creationId xmlns:a16="http://schemas.microsoft.com/office/drawing/2014/main" id="{B6FB4763-DFC5-3300-7CBE-F541BA4EF768}"/>
              </a:ext>
            </a:extLst>
          </p:cNvPr>
          <p:cNvGrpSpPr/>
          <p:nvPr/>
        </p:nvGrpSpPr>
        <p:grpSpPr>
          <a:xfrm>
            <a:off x="3147225" y="3859418"/>
            <a:ext cx="9021486" cy="2880320"/>
            <a:chOff x="1969470" y="2348880"/>
            <a:chExt cx="9237510" cy="3014029"/>
          </a:xfrm>
        </p:grpSpPr>
        <p:sp>
          <p:nvSpPr>
            <p:cNvPr id="15" name="Правоъгълник: със заоблени ъгли 14">
              <a:extLst>
                <a:ext uri="{FF2B5EF4-FFF2-40B4-BE49-F238E27FC236}">
                  <a16:creationId xmlns:a16="http://schemas.microsoft.com/office/drawing/2014/main" id="{6F255110-28C5-DED7-5703-7C656B55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212" y="2348880"/>
              <a:ext cx="3950534" cy="280831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new Promise ()</a:t>
              </a:r>
            </a:p>
            <a:p>
              <a:pPr algn="ctr"/>
              <a:endParaRPr lang="en-US" sz="3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resolve ()</a:t>
              </a:r>
            </a:p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reject ()</a:t>
              </a:r>
              <a:endParaRPr lang="bg-BG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Стрелка: огъната 15">
              <a:extLst>
                <a:ext uri="{FF2B5EF4-FFF2-40B4-BE49-F238E27FC236}">
                  <a16:creationId xmlns:a16="http://schemas.microsoft.com/office/drawing/2014/main" id="{9232E996-8CE2-70F1-CF42-93392A48893F}"/>
                </a:ext>
              </a:extLst>
            </p:cNvPr>
            <p:cNvSpPr>
              <a:spLocks/>
            </p:cNvSpPr>
            <p:nvPr/>
          </p:nvSpPr>
          <p:spPr bwMode="auto">
            <a:xfrm rot="3287265">
              <a:off x="7308953" y="3720961"/>
              <a:ext cx="1692188" cy="1205970"/>
            </a:xfrm>
            <a:prstGeom prst="bentArrow">
              <a:avLst>
                <a:gd name="adj1" fmla="val 9196"/>
                <a:gd name="adj2" fmla="val 25000"/>
                <a:gd name="adj3" fmla="val 21997"/>
                <a:gd name="adj4" fmla="val 81235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Стрелка: огъната 16">
              <a:extLst>
                <a:ext uri="{FF2B5EF4-FFF2-40B4-BE49-F238E27FC236}">
                  <a16:creationId xmlns:a16="http://schemas.microsoft.com/office/drawing/2014/main" id="{819E359A-5EFB-2505-2F8C-6BFC86D6F3A0}"/>
                </a:ext>
              </a:extLst>
            </p:cNvPr>
            <p:cNvSpPr>
              <a:spLocks/>
            </p:cNvSpPr>
            <p:nvPr/>
          </p:nvSpPr>
          <p:spPr bwMode="auto">
            <a:xfrm rot="14143169">
              <a:off x="3672488" y="3701440"/>
              <a:ext cx="1522967" cy="1456329"/>
            </a:xfrm>
            <a:prstGeom prst="bentArrow">
              <a:avLst>
                <a:gd name="adj1" fmla="val 9051"/>
                <a:gd name="adj2" fmla="val 20387"/>
                <a:gd name="adj3" fmla="val 21997"/>
                <a:gd name="adj4" fmla="val 82579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Правоъгълник 17">
              <a:extLst>
                <a:ext uri="{FF2B5EF4-FFF2-40B4-BE49-F238E27FC236}">
                  <a16:creationId xmlns:a16="http://schemas.microsoft.com/office/drawing/2014/main" id="{F16E6E91-43B3-8583-0796-7FF8A4C9A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470" y="4480255"/>
              <a:ext cx="2520280" cy="8826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Handle Error</a:t>
              </a:r>
              <a:endParaRPr lang="bg-BG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Правоъгълник 18">
              <a:extLst>
                <a:ext uri="{FF2B5EF4-FFF2-40B4-BE49-F238E27FC236}">
                  <a16:creationId xmlns:a16="http://schemas.microsoft.com/office/drawing/2014/main" id="{444C76FD-63DB-8860-23D9-77B72AFB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944" y="3597601"/>
              <a:ext cx="2840036" cy="8826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2"/>
                  </a:solidFill>
                </a:rPr>
                <a:t>Go to next action</a:t>
              </a:r>
              <a:endParaRPr lang="bg-BG" sz="28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3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40D58DFD-EC6A-1DDF-833C-7B3E1226D3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 dirty="0"/>
              <a:t>Take and/or Return Function as Argument</a:t>
            </a:r>
            <a:endParaRPr lang="bg-BG" sz="3600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4E0AE2D5-30A2-0322-AA00-87ED55D4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  <a:endParaRPr lang="bg-BG" dirty="0"/>
          </a:p>
        </p:txBody>
      </p:sp>
      <p:pic>
        <p:nvPicPr>
          <p:cNvPr id="1028" name="Picture 4" descr="Look Ma, No For-Loops: Array Programming With NumPy – Real Python">
            <a:extLst>
              <a:ext uri="{FF2B5EF4-FFF2-40B4-BE49-F238E27FC236}">
                <a16:creationId xmlns:a16="http://schemas.microsoft.com/office/drawing/2014/main" id="{6E2F3AF9-00C2-6E11-F7E4-0A736374B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4785" y="980728"/>
            <a:ext cx="3479254" cy="3312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08B2576-AEB8-9606-1DC6-AFE896FED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EBB1B0B-9FD0-E8A1-6222-AFE2161E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- Diagram</a:t>
            </a:r>
            <a:endParaRPr lang="bg-BG" dirty="0"/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E0DC4EB0-36AC-3F8F-49EF-698CC440D1D6}"/>
              </a:ext>
            </a:extLst>
          </p:cNvPr>
          <p:cNvSpPr/>
          <p:nvPr/>
        </p:nvSpPr>
        <p:spPr bwMode="auto">
          <a:xfrm>
            <a:off x="621804" y="3284984"/>
            <a:ext cx="2304256" cy="1080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Promise</a:t>
            </a:r>
            <a:endParaRPr lang="bg-BG" sz="4000" b="1" dirty="0">
              <a:solidFill>
                <a:schemeClr val="tx1"/>
              </a:solidFill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1F853546-DEFC-5026-99D8-C9E67401D5AD}"/>
              </a:ext>
            </a:extLst>
          </p:cNvPr>
          <p:cNvSpPr/>
          <p:nvPr/>
        </p:nvSpPr>
        <p:spPr bwMode="auto">
          <a:xfrm>
            <a:off x="8830716" y="3359426"/>
            <a:ext cx="2304256" cy="10801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Promise</a:t>
            </a:r>
            <a:endParaRPr lang="bg-BG" sz="4000" b="1" dirty="0">
              <a:solidFill>
                <a:schemeClr val="tx1"/>
              </a:solidFill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876D036C-8D56-30B7-4D88-BE188C8A303B}"/>
              </a:ext>
            </a:extLst>
          </p:cNvPr>
          <p:cNvSpPr/>
          <p:nvPr/>
        </p:nvSpPr>
        <p:spPr bwMode="auto">
          <a:xfrm>
            <a:off x="4969758" y="2633827"/>
            <a:ext cx="1791095" cy="7966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.then()</a:t>
            </a:r>
            <a:endParaRPr lang="bg-BG" sz="3600" b="1" dirty="0">
              <a:solidFill>
                <a:schemeClr val="tx1"/>
              </a:solidFill>
            </a:endParaRPr>
          </a:p>
        </p:txBody>
      </p:sp>
      <p:sp>
        <p:nvSpPr>
          <p:cNvPr id="9" name="Правоъгълник: със заоблени ъгли 8">
            <a:extLst>
              <a:ext uri="{FF2B5EF4-FFF2-40B4-BE49-F238E27FC236}">
                <a16:creationId xmlns:a16="http://schemas.microsoft.com/office/drawing/2014/main" id="{2245CC76-502D-4D8B-70F9-EFEAFCB04A52}"/>
              </a:ext>
            </a:extLst>
          </p:cNvPr>
          <p:cNvSpPr/>
          <p:nvPr/>
        </p:nvSpPr>
        <p:spPr bwMode="auto">
          <a:xfrm>
            <a:off x="4995923" y="4041216"/>
            <a:ext cx="1791095" cy="7966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.catch()</a:t>
            </a:r>
            <a:endParaRPr lang="bg-BG" sz="3600" b="1" dirty="0">
              <a:solidFill>
                <a:schemeClr val="tx1"/>
              </a:solidFill>
            </a:endParaRPr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8D562CA5-7897-B91B-33E2-44B9B817BAA2}"/>
              </a:ext>
            </a:extLst>
          </p:cNvPr>
          <p:cNvSpPr/>
          <p:nvPr/>
        </p:nvSpPr>
        <p:spPr bwMode="auto">
          <a:xfrm rot="20042119">
            <a:off x="3263169" y="3248978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Стрелка надясно 10">
            <a:extLst>
              <a:ext uri="{FF2B5EF4-FFF2-40B4-BE49-F238E27FC236}">
                <a16:creationId xmlns:a16="http://schemas.microsoft.com/office/drawing/2014/main" id="{6928E08E-BDD4-5B80-69E0-7979F0B1F09A}"/>
              </a:ext>
            </a:extLst>
          </p:cNvPr>
          <p:cNvSpPr/>
          <p:nvPr/>
        </p:nvSpPr>
        <p:spPr bwMode="auto">
          <a:xfrm rot="1276065">
            <a:off x="3274077" y="4075307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Стрелка надясно 11">
            <a:extLst>
              <a:ext uri="{FF2B5EF4-FFF2-40B4-BE49-F238E27FC236}">
                <a16:creationId xmlns:a16="http://schemas.microsoft.com/office/drawing/2014/main" id="{9E53851B-8BA6-34E7-B1B7-B28F48F81D48}"/>
              </a:ext>
            </a:extLst>
          </p:cNvPr>
          <p:cNvSpPr/>
          <p:nvPr/>
        </p:nvSpPr>
        <p:spPr bwMode="auto">
          <a:xfrm rot="20042119">
            <a:off x="6972733" y="4170285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Стрелка надясно 12">
            <a:extLst>
              <a:ext uri="{FF2B5EF4-FFF2-40B4-BE49-F238E27FC236}">
                <a16:creationId xmlns:a16="http://schemas.microsoft.com/office/drawing/2014/main" id="{164DCDEE-71E1-D21C-FE78-C17B16A623C7}"/>
              </a:ext>
            </a:extLst>
          </p:cNvPr>
          <p:cNvSpPr/>
          <p:nvPr/>
        </p:nvSpPr>
        <p:spPr bwMode="auto">
          <a:xfrm rot="1276065">
            <a:off x="6896913" y="3179406"/>
            <a:ext cx="1487932" cy="360040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DC1F02C7-2386-341B-398A-861491F96BD3}"/>
              </a:ext>
            </a:extLst>
          </p:cNvPr>
          <p:cNvSpPr txBox="1"/>
          <p:nvPr/>
        </p:nvSpPr>
        <p:spPr>
          <a:xfrm>
            <a:off x="895728" y="2664050"/>
            <a:ext cx="168432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PENDING</a:t>
            </a:r>
            <a:endParaRPr lang="bg-BG" sz="2800" b="1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A8493E4-3187-19B7-6054-577C2313930B}"/>
              </a:ext>
            </a:extLst>
          </p:cNvPr>
          <p:cNvSpPr txBox="1"/>
          <p:nvPr/>
        </p:nvSpPr>
        <p:spPr>
          <a:xfrm>
            <a:off x="5002188" y="4855048"/>
            <a:ext cx="188073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REJECTED</a:t>
            </a:r>
            <a:endParaRPr lang="bg-BG" sz="2800" b="1" dirty="0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A8D38D32-C415-42F3-FB53-B85FFAA4A9C6}"/>
              </a:ext>
            </a:extLst>
          </p:cNvPr>
          <p:cNvSpPr txBox="1"/>
          <p:nvPr/>
        </p:nvSpPr>
        <p:spPr>
          <a:xfrm>
            <a:off x="4924936" y="2023045"/>
            <a:ext cx="188073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RESOLVED</a:t>
            </a:r>
            <a:endParaRPr lang="bg-BG" sz="2800" b="1" dirty="0"/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2F818886-752E-63FA-BA61-A480B678CF61}"/>
              </a:ext>
            </a:extLst>
          </p:cNvPr>
          <p:cNvSpPr txBox="1"/>
          <p:nvPr/>
        </p:nvSpPr>
        <p:spPr>
          <a:xfrm>
            <a:off x="9130380" y="2723900"/>
            <a:ext cx="1684327" cy="668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PENDING</a:t>
            </a:r>
            <a:endParaRPr lang="bg-BG" sz="2800" b="1" dirty="0"/>
          </a:p>
        </p:txBody>
      </p:sp>
      <p:sp>
        <p:nvSpPr>
          <p:cNvPr id="18" name="Rounded Rectangular Callout 5">
            <a:extLst>
              <a:ext uri="{FF2B5EF4-FFF2-40B4-BE49-F238E27FC236}">
                <a16:creationId xmlns:a16="http://schemas.microsoft.com/office/drawing/2014/main" id="{2661F9BC-4572-F051-9446-81D8B5AB9141}"/>
              </a:ext>
            </a:extLst>
          </p:cNvPr>
          <p:cNvSpPr/>
          <p:nvPr/>
        </p:nvSpPr>
        <p:spPr bwMode="auto">
          <a:xfrm>
            <a:off x="190355" y="1369608"/>
            <a:ext cx="3880429" cy="1283532"/>
          </a:xfrm>
          <a:prstGeom prst="wedgeRoundRectCallout">
            <a:avLst>
              <a:gd name="adj1" fmla="val -20949"/>
              <a:gd name="adj2" fmla="val 613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Promise starts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pending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  <a:r>
              <a:rPr lang="en-US" sz="2400" b="1" noProof="1">
                <a:solidFill>
                  <a:schemeClr val="bg2"/>
                </a:solidFill>
              </a:rPr>
              <a:t>. That means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not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complete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9" name="Rounded Rectangular Callout 5">
            <a:extLst>
              <a:ext uri="{FF2B5EF4-FFF2-40B4-BE49-F238E27FC236}">
                <a16:creationId xmlns:a16="http://schemas.microsoft.com/office/drawing/2014/main" id="{A2EA81CD-51A6-B7B6-567F-ABE1A7C2B1AE}"/>
              </a:ext>
            </a:extLst>
          </p:cNvPr>
          <p:cNvSpPr/>
          <p:nvPr/>
        </p:nvSpPr>
        <p:spPr bwMode="auto">
          <a:xfrm>
            <a:off x="6756789" y="1261539"/>
            <a:ext cx="4536504" cy="975142"/>
          </a:xfrm>
          <a:prstGeom prst="wedgeRoundRectCallout">
            <a:avLst>
              <a:gd name="adj1" fmla="val -56472"/>
              <a:gd name="adj2" fmla="val 452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If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operation</a:t>
            </a:r>
            <a:r>
              <a:rPr lang="en-US" sz="2400" b="1" noProof="1">
                <a:solidFill>
                  <a:schemeClr val="bg2"/>
                </a:solidFill>
              </a:rPr>
              <a:t>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successful</a:t>
            </a:r>
            <a:r>
              <a:rPr lang="en-US" sz="2400" b="1" noProof="1">
                <a:solidFill>
                  <a:schemeClr val="bg2"/>
                </a:solidFill>
              </a:rPr>
              <a:t>,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ends</a:t>
            </a:r>
            <a:r>
              <a:rPr lang="en-US" sz="2400" b="1" noProof="1">
                <a:solidFill>
                  <a:schemeClr val="bg2"/>
                </a:solidFill>
              </a:rPr>
              <a:t>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fulfilled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1DB92ED2-A130-C101-6339-FD5C7D5F95BA}"/>
              </a:ext>
            </a:extLst>
          </p:cNvPr>
          <p:cNvSpPr/>
          <p:nvPr/>
        </p:nvSpPr>
        <p:spPr bwMode="auto">
          <a:xfrm>
            <a:off x="5754460" y="5448605"/>
            <a:ext cx="4372399" cy="966805"/>
          </a:xfrm>
          <a:prstGeom prst="wedgeRoundRectCallout">
            <a:avLst>
              <a:gd name="adj1" fmla="val -54257"/>
              <a:gd name="adj2" fmla="val -541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And, if an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error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occurs</a:t>
            </a:r>
            <a:r>
              <a:rPr lang="en-US" sz="2400" b="1" noProof="1">
                <a:solidFill>
                  <a:schemeClr val="bg2"/>
                </a:solidFill>
              </a:rPr>
              <a:t>,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process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ends</a:t>
            </a:r>
            <a:r>
              <a:rPr lang="en-US" sz="2400" b="1" noProof="1">
                <a:solidFill>
                  <a:schemeClr val="bg2"/>
                </a:solidFill>
              </a:rPr>
              <a:t> in a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rejected</a:t>
            </a:r>
            <a:r>
              <a:rPr lang="en-US" sz="2400" b="1" noProof="1">
                <a:solidFill>
                  <a:schemeClr val="bg2"/>
                </a:solidFill>
              </a:rPr>
              <a:t>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936332-A781-4D39-A144-D41DE192EA43}"/>
              </a:ext>
            </a:extLst>
          </p:cNvPr>
          <p:cNvSpPr/>
          <p:nvPr/>
        </p:nvSpPr>
        <p:spPr bwMode="auto">
          <a:xfrm>
            <a:off x="1053852" y="5157192"/>
            <a:ext cx="1872208" cy="13498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finally()</a:t>
            </a:r>
          </a:p>
        </p:txBody>
      </p:sp>
    </p:spTree>
    <p:extLst>
      <p:ext uri="{BB962C8B-B14F-4D97-AF65-F5344CB8AC3E}">
        <p14:creationId xmlns:p14="http://schemas.microsoft.com/office/powerpoint/2010/main" val="20400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35DF8E87-A8E0-6793-67F7-4AC19A65F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Mapping Between Categories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BE2E4441-D024-25C3-675E-31FAE74B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  <a:endParaRPr lang="bg-BG" dirty="0"/>
          </a:p>
        </p:txBody>
      </p:sp>
      <p:pic>
        <p:nvPicPr>
          <p:cNvPr id="4" name="Picture 2" descr="Functors | Bartosz Milewski's Programming Cafe">
            <a:extLst>
              <a:ext uri="{FF2B5EF4-FFF2-40B4-BE49-F238E27FC236}">
                <a16:creationId xmlns:a16="http://schemas.microsoft.com/office/drawing/2014/main" id="{BD2EA174-A937-1AAC-F3A6-E495623D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56" y="836712"/>
            <a:ext cx="4101912" cy="3600401"/>
          </a:xfrm>
          <a:prstGeom prst="rect">
            <a:avLst/>
          </a:prstGeom>
          <a:noFill/>
          <a:ln>
            <a:solidFill>
              <a:schemeClr val="accent6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B816AAA1-BA4B-45DF-D426-B707965E4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73AAE2C-8A65-FD60-746D-540C994CA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dirty="0"/>
              <a:t> that implement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Single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literal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Pure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commonly used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bg1"/>
                </a:solidFill>
              </a:rPr>
              <a:t>computer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science</a:t>
            </a:r>
            <a:r>
              <a:rPr lang="en-US" dirty="0"/>
              <a:t> to mean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0F9766D-FA12-80A9-B3F7-4A3F5B04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</a:t>
            </a:r>
            <a:endParaRPr lang="bg-BG" dirty="0"/>
          </a:p>
        </p:txBody>
      </p:sp>
      <p:pic>
        <p:nvPicPr>
          <p:cNvPr id="5122" name="Picture 2" descr="Functor">
            <a:extLst>
              <a:ext uri="{FF2B5EF4-FFF2-40B4-BE49-F238E27FC236}">
                <a16:creationId xmlns:a16="http://schemas.microsoft.com/office/drawing/2014/main" id="{C4A9E98D-6FED-4F6A-2A50-37A94F7E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132856"/>
            <a:ext cx="5569457" cy="41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9BD7C05-CB9C-1E09-5D3A-905DA4E63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AE36FED-3429-7AC2-25BF-800620712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something that is </a:t>
            </a:r>
            <a:r>
              <a:rPr lang="en-US" b="1" dirty="0">
                <a:solidFill>
                  <a:schemeClr val="bg1"/>
                </a:solidFill>
              </a:rPr>
              <a:t>mappable</a:t>
            </a:r>
            <a:r>
              <a:rPr lang="en-US" dirty="0"/>
              <a:t> or something that can be </a:t>
            </a:r>
            <a:r>
              <a:rPr lang="en-US" b="1" dirty="0">
                <a:solidFill>
                  <a:schemeClr val="bg1"/>
                </a:solidFill>
              </a:rPr>
              <a:t>mapped</a:t>
            </a:r>
            <a:r>
              <a:rPr lang="en-US" dirty="0"/>
              <a:t>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mappable</a:t>
            </a:r>
            <a:r>
              <a:rPr lang="en-US" dirty="0"/>
              <a:t>, so it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One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r>
              <a:rPr lang="en-US" dirty="0"/>
              <a:t> of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that they always </a:t>
            </a:r>
            <a:br>
              <a:rPr lang="en-US" dirty="0"/>
            </a:br>
            <a:r>
              <a:rPr lang="en-US" dirty="0"/>
              <a:t>stay that same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</a:t>
            </a:r>
            <a:r>
              <a:rPr lang="en-US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to just a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025241A-58A0-A7D1-9BEF-27518010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9C2BDB3-5A46-8658-385B-BB2CE544D960}"/>
              </a:ext>
            </a:extLst>
          </p:cNvPr>
          <p:cNvSpPr txBox="1">
            <a:spLocks/>
          </p:cNvSpPr>
          <p:nvPr/>
        </p:nvSpPr>
        <p:spPr>
          <a:xfrm>
            <a:off x="693812" y="3081485"/>
            <a:ext cx="8208912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array =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[1, 2, 3]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const numberToString = num =&gt; num.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toString()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noProof="1">
                <a:latin typeface="Consolas" panose="020B0609020204030204" pitchFamily="49" charset="0"/>
              </a:rPr>
              <a:t>numberToString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["1", "2", "3"]</a:t>
            </a:r>
          </a:p>
        </p:txBody>
      </p:sp>
    </p:spTree>
    <p:extLst>
      <p:ext uri="{BB962C8B-B14F-4D97-AF65-F5344CB8AC3E}">
        <p14:creationId xmlns:p14="http://schemas.microsoft.com/office/powerpoint/2010/main" val="428192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B26F958-3921-EF31-15C0-5A95C05A7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F990D6-DEA2-BBEB-7D86-8DE42A7A2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700" b="1" dirty="0">
                <a:solidFill>
                  <a:schemeClr val="bg1"/>
                </a:solidFill>
              </a:rPr>
              <a:t>Promises</a:t>
            </a:r>
            <a:r>
              <a:rPr lang="en-US" sz="3700" dirty="0"/>
              <a:t> use the method </a:t>
            </a:r>
            <a:r>
              <a:rPr lang="en-US" sz="3700" b="1" dirty="0">
                <a:solidFill>
                  <a:schemeClr val="bg1"/>
                </a:solidFill>
              </a:rPr>
              <a:t>.then()</a:t>
            </a:r>
            <a:r>
              <a:rPr lang="en-US" sz="3700" dirty="0"/>
              <a:t> instead of </a:t>
            </a:r>
            <a:r>
              <a:rPr lang="en-US" sz="3700" b="1" dirty="0">
                <a:solidFill>
                  <a:schemeClr val="bg1"/>
                </a:solidFill>
              </a:rPr>
              <a:t>.map()</a:t>
            </a:r>
          </a:p>
          <a:p>
            <a:pPr lvl="1">
              <a:buClr>
                <a:schemeClr val="tx1"/>
              </a:buClr>
            </a:pPr>
            <a:r>
              <a:rPr lang="en-US" sz="3500" dirty="0"/>
              <a:t>Think of </a:t>
            </a:r>
            <a:r>
              <a:rPr lang="en-US" sz="3500" b="1" dirty="0">
                <a:solidFill>
                  <a:schemeClr val="bg1"/>
                </a:solidFill>
              </a:rPr>
              <a:t>.then()</a:t>
            </a:r>
            <a:r>
              <a:rPr lang="en-US" sz="3500" dirty="0"/>
              <a:t> as an </a:t>
            </a:r>
            <a:r>
              <a:rPr lang="en-US" sz="3500" b="1" dirty="0">
                <a:solidFill>
                  <a:schemeClr val="bg1"/>
                </a:solidFill>
              </a:rPr>
              <a:t>asynchronous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.map()</a:t>
            </a:r>
            <a:r>
              <a:rPr lang="en-US" sz="3500" dirty="0"/>
              <a:t> method</a:t>
            </a:r>
          </a:p>
          <a:p>
            <a:pPr lvl="1">
              <a:buClr>
                <a:schemeClr val="tx1"/>
              </a:buClr>
            </a:pPr>
            <a:endParaRPr lang="en-US" sz="3700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700" dirty="0"/>
              <a:t>Using a </a:t>
            </a:r>
            <a:r>
              <a:rPr lang="en-US" sz="3700" b="1" dirty="0">
                <a:solidFill>
                  <a:schemeClr val="bg1"/>
                </a:solidFill>
              </a:rPr>
              <a:t>functor</a:t>
            </a:r>
            <a:r>
              <a:rPr lang="en-US" sz="3700" dirty="0"/>
              <a:t> is </a:t>
            </a:r>
            <a:r>
              <a:rPr lang="en-US" sz="3700" b="1" dirty="0">
                <a:solidFill>
                  <a:schemeClr val="bg1"/>
                </a:solidFill>
              </a:rPr>
              <a:t>easy</a:t>
            </a:r>
            <a:r>
              <a:rPr lang="en-US" sz="3700" dirty="0"/>
              <a:t> — just </a:t>
            </a:r>
            <a:r>
              <a:rPr lang="en-US" sz="3700" b="1" dirty="0">
                <a:solidFill>
                  <a:schemeClr val="bg1"/>
                </a:solidFill>
              </a:rPr>
              <a:t>call map()</a:t>
            </a:r>
          </a:p>
          <a:p>
            <a:endParaRPr lang="en-US" sz="3500" dirty="0"/>
          </a:p>
          <a:p>
            <a:pPr>
              <a:spcBef>
                <a:spcPts val="3600"/>
              </a:spcBef>
              <a:buClr>
                <a:schemeClr val="tx1"/>
              </a:buClr>
            </a:pPr>
            <a:r>
              <a:rPr lang="en-US" sz="3700" dirty="0"/>
              <a:t>Functors </a:t>
            </a:r>
            <a:r>
              <a:rPr lang="en-US" sz="3700" b="1" dirty="0">
                <a:solidFill>
                  <a:schemeClr val="bg1"/>
                </a:solidFill>
              </a:rPr>
              <a:t>laws </a:t>
            </a:r>
            <a:r>
              <a:rPr lang="en-US" sz="3700" dirty="0"/>
              <a:t>–</a:t>
            </a:r>
            <a:r>
              <a:rPr lang="en-US" sz="3700" b="1" dirty="0">
                <a:solidFill>
                  <a:schemeClr val="bg1"/>
                </a:solidFill>
              </a:rPr>
              <a:t> identity </a:t>
            </a:r>
            <a:r>
              <a:rPr lang="en-US" sz="3700" dirty="0"/>
              <a:t>and</a:t>
            </a:r>
            <a:r>
              <a:rPr lang="en-US" sz="3700" b="1" dirty="0">
                <a:solidFill>
                  <a:schemeClr val="bg1"/>
                </a:solidFill>
              </a:rPr>
              <a:t> composition</a:t>
            </a:r>
          </a:p>
          <a:p>
            <a:pPr lvl="1">
              <a:buClr>
                <a:schemeClr val="tx1"/>
              </a:buClr>
            </a:pPr>
            <a:r>
              <a:rPr lang="en-US" sz="3500" dirty="0"/>
              <a:t>A functor is a </a:t>
            </a:r>
            <a:r>
              <a:rPr lang="en-US" sz="3500" b="1" dirty="0">
                <a:solidFill>
                  <a:schemeClr val="bg1"/>
                </a:solidFill>
              </a:rPr>
              <a:t>mapping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between</a:t>
            </a:r>
            <a:r>
              <a:rPr lang="en-US" sz="3500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categories</a:t>
            </a:r>
          </a:p>
          <a:p>
            <a:pPr lvl="1"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Functors</a:t>
            </a:r>
            <a:r>
              <a:rPr lang="en-US" sz="3500" dirty="0"/>
              <a:t> must respect </a:t>
            </a:r>
            <a:r>
              <a:rPr lang="en-US" sz="3500" b="1" dirty="0">
                <a:solidFill>
                  <a:schemeClr val="bg1"/>
                </a:solidFill>
              </a:rPr>
              <a:t>identity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composition</a:t>
            </a:r>
          </a:p>
          <a:p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4B6A9C5-1694-D0DE-C077-6E74E2A6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(3)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B6061D4-4184-72B0-5A33-37A4FC599421}"/>
              </a:ext>
            </a:extLst>
          </p:cNvPr>
          <p:cNvSpPr txBox="1">
            <a:spLocks/>
          </p:cNvSpPr>
          <p:nvPr/>
        </p:nvSpPr>
        <p:spPr>
          <a:xfrm>
            <a:off x="765820" y="3783856"/>
            <a:ext cx="6552728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numbers = [1, 2, 3];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numbers.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map(x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 * 2)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[2, 4, 6]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EE31FA1-AF14-56B0-6576-57CD3FF18AED}"/>
              </a:ext>
            </a:extLst>
          </p:cNvPr>
          <p:cNvSpPr txBox="1">
            <a:spLocks/>
          </p:cNvSpPr>
          <p:nvPr/>
        </p:nvSpPr>
        <p:spPr>
          <a:xfrm>
            <a:off x="765820" y="2475856"/>
            <a:ext cx="6552728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myPromise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.then(</a:t>
            </a:r>
            <a:r>
              <a:rPr lang="en-US" sz="2400" b="1" noProof="1">
                <a:latin typeface="Consolas" panose="020B0609020204030204" pitchFamily="49" charset="0"/>
              </a:rPr>
              <a:t>data =&gt; data.json()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  <a:endParaRPr lang="en-US" sz="2400" b="1" noProof="1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D23B100-6100-D40A-5A38-5AD463479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9D146CF-1280-6325-9855-E3A4C1EBE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If you pass the identity function </a:t>
            </a:r>
            <a:r>
              <a:rPr lang="en-US" b="1" dirty="0">
                <a:solidFill>
                  <a:schemeClr val="bg1"/>
                </a:solidFill>
              </a:rPr>
              <a:t>(x =&gt; x) </a:t>
            </a:r>
            <a:r>
              <a:rPr lang="en-US" dirty="0"/>
              <a:t>into </a:t>
            </a:r>
            <a:r>
              <a:rPr lang="en-US" b="1" noProof="1">
                <a:solidFill>
                  <a:schemeClr val="bg1"/>
                </a:solidFill>
              </a:rPr>
              <a:t>f.map(),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where</a:t>
            </a:r>
            <a:r>
              <a:rPr lang="en-US" b="1" dirty="0">
                <a:solidFill>
                  <a:schemeClr val="bg1"/>
                </a:solidFill>
              </a:rPr>
              <a:t> f </a:t>
            </a:r>
            <a:r>
              <a:rPr lang="en-US" dirty="0"/>
              <a:t>is any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, the result should be equivalent to </a:t>
            </a:r>
            <a:r>
              <a:rPr lang="en-US" b="1" dirty="0">
                <a:solidFill>
                  <a:schemeClr val="bg1"/>
                </a:solidFill>
              </a:rPr>
              <a:t>f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  <a:spcBef>
                <a:spcPts val="4800"/>
              </a:spcBef>
            </a:pPr>
            <a:r>
              <a:rPr lang="en-US" dirty="0"/>
              <a:t>Functors must obey the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law</a:t>
            </a:r>
            <a:r>
              <a:rPr lang="en-US" dirty="0"/>
              <a:t>: </a:t>
            </a:r>
            <a:br>
              <a:rPr lang="en-US" dirty="0"/>
            </a:br>
            <a:endParaRPr lang="en-US" b="1" noProof="1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9030A96-BD73-4AA9-3EF7-E849D950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&amp; Composition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67FD4-D95B-8CF2-F6A2-BE136B7D31C6}"/>
              </a:ext>
            </a:extLst>
          </p:cNvPr>
          <p:cNvSpPr txBox="1">
            <a:spLocks/>
          </p:cNvSpPr>
          <p:nvPr/>
        </p:nvSpPr>
        <p:spPr>
          <a:xfrm>
            <a:off x="693812" y="2640582"/>
            <a:ext cx="590465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const numbers = [1, 2, 3];</a:t>
            </a:r>
          </a:p>
          <a:p>
            <a:pPr>
              <a:lnSpc>
                <a:spcPts val="3280"/>
              </a:lnSpc>
            </a:pPr>
            <a:r>
              <a:rPr lang="en-US" sz="2400" b="1" noProof="1">
                <a:latin typeface="Consolas" panose="020B0609020204030204" pitchFamily="49" charset="0"/>
              </a:rPr>
              <a:t>numbers.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map(x</a:t>
            </a:r>
            <a:r>
              <a:rPr lang="en-US" sz="2400" b="1" noProof="1">
                <a:latin typeface="Consolas" panose="020B0609020204030204" pitchFamily="49" charset="0"/>
              </a:rPr>
              <a:t> =&gt;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x)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[1, 2, 3]</a:t>
            </a: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F97DC219-3B89-0A61-4F71-AB1221F73B14}"/>
              </a:ext>
            </a:extLst>
          </p:cNvPr>
          <p:cNvSpPr/>
          <p:nvPr/>
        </p:nvSpPr>
        <p:spPr bwMode="auto">
          <a:xfrm>
            <a:off x="353355" y="4945466"/>
            <a:ext cx="4968552" cy="100444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3"/>
                </a:solidFill>
              </a:rPr>
              <a:t>.map(</a:t>
            </a:r>
            <a:r>
              <a:rPr lang="en-US" sz="4800" b="1" noProof="1">
                <a:solidFill>
                  <a:schemeClr val="tx1"/>
                </a:solidFill>
              </a:rPr>
              <a:t>x =&gt; f(g(x))</a:t>
            </a:r>
            <a:r>
              <a:rPr lang="en-US" sz="4800" b="1" noProof="1">
                <a:solidFill>
                  <a:schemeClr val="accent3"/>
                </a:solidFill>
              </a:rPr>
              <a:t>)</a:t>
            </a:r>
            <a:endParaRPr lang="bg-BG" sz="28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Равно на 7">
            <a:extLst>
              <a:ext uri="{FF2B5EF4-FFF2-40B4-BE49-F238E27FC236}">
                <a16:creationId xmlns:a16="http://schemas.microsoft.com/office/drawing/2014/main" id="{DAC48CD7-A002-BCDE-58A7-092E8D4001CC}"/>
              </a:ext>
            </a:extLst>
          </p:cNvPr>
          <p:cNvSpPr/>
          <p:nvPr/>
        </p:nvSpPr>
        <p:spPr bwMode="auto">
          <a:xfrm>
            <a:off x="5452538" y="5237149"/>
            <a:ext cx="648072" cy="432048"/>
          </a:xfrm>
          <a:prstGeom prst="mathEqua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Равно на 8">
            <a:extLst>
              <a:ext uri="{FF2B5EF4-FFF2-40B4-BE49-F238E27FC236}">
                <a16:creationId xmlns:a16="http://schemas.microsoft.com/office/drawing/2014/main" id="{A500CDCD-8C35-915B-8B65-4BC517006608}"/>
              </a:ext>
            </a:extLst>
          </p:cNvPr>
          <p:cNvSpPr/>
          <p:nvPr/>
        </p:nvSpPr>
        <p:spPr bwMode="auto">
          <a:xfrm>
            <a:off x="6045370" y="5237149"/>
            <a:ext cx="648072" cy="432048"/>
          </a:xfrm>
          <a:prstGeom prst="mathEqua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10F41889-6B4D-2B74-F783-32A853FE68E8}"/>
              </a:ext>
            </a:extLst>
          </p:cNvPr>
          <p:cNvSpPr/>
          <p:nvPr/>
        </p:nvSpPr>
        <p:spPr bwMode="auto">
          <a:xfrm>
            <a:off x="6770382" y="4945466"/>
            <a:ext cx="4968552" cy="10044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4"/>
                </a:solidFill>
              </a:rPr>
              <a:t>.map(</a:t>
            </a:r>
            <a:r>
              <a:rPr lang="en-US" sz="4800" b="1" noProof="1">
                <a:solidFill>
                  <a:schemeClr val="tx1"/>
                </a:solidFill>
              </a:rPr>
              <a:t>g</a:t>
            </a:r>
            <a:r>
              <a:rPr lang="en-US" sz="4800" b="1" noProof="1">
                <a:solidFill>
                  <a:schemeClr val="accent4"/>
                </a:solidFill>
              </a:rPr>
              <a:t>).map(</a:t>
            </a:r>
            <a:r>
              <a:rPr lang="en-US" sz="4800" b="1" noProof="1">
                <a:solidFill>
                  <a:schemeClr val="tx1"/>
                </a:solidFill>
              </a:rPr>
              <a:t>f</a:t>
            </a:r>
            <a:r>
              <a:rPr lang="en-US" sz="4800" b="1" noProof="1">
                <a:solidFill>
                  <a:schemeClr val="accent4"/>
                </a:solidFill>
              </a:rPr>
              <a:t>)</a:t>
            </a:r>
            <a:endParaRPr lang="bg-BG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5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6D240BEA-9691-D38E-6252-96E18116A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EEF8B3E-532C-C385-5047-559C63546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81" y="1207889"/>
            <a:ext cx="12168755" cy="5561125"/>
          </a:xfrm>
        </p:spPr>
        <p:txBody>
          <a:bodyPr>
            <a:normAutofit/>
          </a:bodyPr>
          <a:lstStyle/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 lot of </a:t>
            </a:r>
            <a:r>
              <a:rPr lang="en-US" sz="3200" b="1" dirty="0">
                <a:solidFill>
                  <a:schemeClr val="bg1"/>
                </a:solidFill>
              </a:rPr>
              <a:t>functional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programming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terms</a:t>
            </a:r>
            <a:r>
              <a:rPr lang="en-US" sz="3200" dirty="0"/>
              <a:t> come from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theory</a:t>
            </a:r>
            <a:r>
              <a:rPr lang="en-US" sz="3200" dirty="0"/>
              <a:t>, and the </a:t>
            </a:r>
            <a:r>
              <a:rPr lang="en-US" sz="3200" b="1" dirty="0">
                <a:solidFill>
                  <a:schemeClr val="bg1"/>
                </a:solidFill>
              </a:rPr>
              <a:t>essence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theory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composition</a:t>
            </a:r>
            <a:endParaRPr lang="en-US" sz="3200" dirty="0"/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collection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between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(where “</a:t>
            </a:r>
            <a:r>
              <a:rPr lang="en-US" sz="3200" b="1" dirty="0">
                <a:solidFill>
                  <a:schemeClr val="bg1"/>
                </a:solidFill>
              </a:rPr>
              <a:t>object</a:t>
            </a:r>
            <a:r>
              <a:rPr lang="en-US" sz="3200" dirty="0"/>
              <a:t>” can mean </a:t>
            </a:r>
            <a:r>
              <a:rPr lang="en-US" sz="3200" b="1" dirty="0">
                <a:solidFill>
                  <a:schemeClr val="bg1"/>
                </a:solidFill>
              </a:rPr>
              <a:t>literally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anything</a:t>
            </a:r>
            <a:r>
              <a:rPr lang="en-US" sz="3200" dirty="0"/>
              <a:t>)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are known as </a:t>
            </a:r>
            <a:r>
              <a:rPr lang="en-US" sz="3200" b="1" dirty="0">
                <a:solidFill>
                  <a:schemeClr val="bg1"/>
                </a:solidFill>
              </a:rPr>
              <a:t>morphisms</a:t>
            </a:r>
            <a:r>
              <a:rPr lang="en-US" sz="3200" dirty="0"/>
              <a:t> </a:t>
            </a:r>
          </a:p>
          <a:p>
            <a:pPr lvl="1">
              <a:lnSpc>
                <a:spcPct val="9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Morphisms</a:t>
            </a:r>
            <a:r>
              <a:rPr lang="en-US" sz="3000" dirty="0"/>
              <a:t> can be </a:t>
            </a:r>
            <a:r>
              <a:rPr lang="en-US" sz="3000" b="1" dirty="0">
                <a:solidFill>
                  <a:schemeClr val="bg1"/>
                </a:solidFill>
              </a:rPr>
              <a:t>thought</a:t>
            </a:r>
            <a:r>
              <a:rPr lang="en-US" sz="3000" dirty="0"/>
              <a:t> of and </a:t>
            </a:r>
            <a:r>
              <a:rPr lang="en-US" sz="3000" b="1" dirty="0">
                <a:solidFill>
                  <a:schemeClr val="bg1"/>
                </a:solidFill>
              </a:rPr>
              <a:t>represented</a:t>
            </a:r>
            <a:r>
              <a:rPr lang="en-US" sz="3000" dirty="0"/>
              <a:t> in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 as </a:t>
            </a:r>
            <a:r>
              <a:rPr lang="en-US" sz="3000" b="1" dirty="0">
                <a:solidFill>
                  <a:schemeClr val="bg1"/>
                </a:solidFill>
              </a:rPr>
              <a:t>functions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For any group of connected objects,</a:t>
            </a:r>
            <a:r>
              <a:rPr lang="en-US" sz="3200" b="1" dirty="0">
                <a:solidFill>
                  <a:schemeClr val="bg1"/>
                </a:solidFill>
              </a:rPr>
              <a:t> a -&gt; b -&gt; c</a:t>
            </a:r>
            <a:r>
              <a:rPr lang="en-US" sz="3200" dirty="0"/>
              <a:t>, there must be a composition which goes directly from </a:t>
            </a:r>
            <a:r>
              <a:rPr lang="en-US" sz="3200" b="1" dirty="0">
                <a:solidFill>
                  <a:schemeClr val="bg1"/>
                </a:solidFill>
              </a:rPr>
              <a:t>a -&gt; c 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All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r>
              <a:rPr lang="en-US" sz="3200" dirty="0"/>
              <a:t> can be </a:t>
            </a:r>
            <a:r>
              <a:rPr lang="en-US" sz="3200" b="1" dirty="0">
                <a:solidFill>
                  <a:schemeClr val="bg1"/>
                </a:solidFill>
              </a:rPr>
              <a:t>represented</a:t>
            </a:r>
            <a:r>
              <a:rPr lang="en-US" sz="3200" dirty="0"/>
              <a:t> as </a:t>
            </a:r>
            <a:r>
              <a:rPr lang="en-US" sz="3200" b="1" dirty="0">
                <a:solidFill>
                  <a:schemeClr val="bg1"/>
                </a:solidFill>
              </a:rPr>
              <a:t>compositions</a:t>
            </a:r>
          </a:p>
          <a:p>
            <a:pPr>
              <a:lnSpc>
                <a:spcPct val="92000"/>
              </a:lnSpc>
              <a:buClr>
                <a:schemeClr val="tx1"/>
              </a:buClr>
            </a:pPr>
            <a:r>
              <a:rPr lang="en-US" sz="3200" dirty="0"/>
              <a:t>All </a:t>
            </a:r>
            <a:r>
              <a:rPr lang="en-US" sz="3200" b="1" dirty="0">
                <a:solidFill>
                  <a:schemeClr val="bg1"/>
                </a:solidFill>
              </a:rPr>
              <a:t>objects</a:t>
            </a:r>
            <a:r>
              <a:rPr lang="en-US" sz="3200" dirty="0"/>
              <a:t> in a </a:t>
            </a:r>
            <a:r>
              <a:rPr lang="en-US" sz="3200" b="1" dirty="0">
                <a:solidFill>
                  <a:schemeClr val="bg1"/>
                </a:solidFill>
              </a:rPr>
              <a:t>category</a:t>
            </a:r>
            <a:r>
              <a:rPr lang="en-US" sz="3200" dirty="0"/>
              <a:t> have </a:t>
            </a:r>
            <a:r>
              <a:rPr lang="en-US" sz="3200" b="1" dirty="0">
                <a:solidFill>
                  <a:schemeClr val="bg1"/>
                </a:solidFill>
              </a:rPr>
              <a:t>identity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arrows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DBD00FE-0134-713C-4A5C-0D39E65A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CA6A6F1-6612-D1F4-D55E-5CF4AB878FFF}"/>
              </a:ext>
            </a:extLst>
          </p:cNvPr>
          <p:cNvSpPr txBox="1">
            <a:spLocks/>
          </p:cNvSpPr>
          <p:nvPr/>
        </p:nvSpPr>
        <p:spPr>
          <a:xfrm>
            <a:off x="8542684" y="5068862"/>
            <a:ext cx="2694310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pt-BR" sz="2400" b="1" dirty="0">
                <a:latin typeface="Consolas" panose="020B0609020204030204" pitchFamily="49" charset="0"/>
              </a:rPr>
              <a:t>h(x) = g(f(x))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3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494DB0C-E01D-ED15-5B10-E8A4AE16A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58A0FF3-5E4E-747C-937F-875850983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associative</a:t>
            </a:r>
          </a:p>
          <a:p>
            <a:pPr>
              <a:buClr>
                <a:schemeClr val="tx1"/>
              </a:buClr>
            </a:pPr>
            <a:r>
              <a:rPr lang="en-US" dirty="0"/>
              <a:t>When you’re </a:t>
            </a:r>
            <a:r>
              <a:rPr lang="en-US" b="1" dirty="0">
                <a:solidFill>
                  <a:schemeClr val="bg1"/>
                </a:solidFill>
              </a:rPr>
              <a:t>composing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</a:t>
            </a:r>
            <a:r>
              <a:rPr lang="en-US" b="1" dirty="0">
                <a:solidFill>
                  <a:schemeClr val="bg1"/>
                </a:solidFill>
              </a:rPr>
              <a:t>don’t</a:t>
            </a:r>
            <a:r>
              <a:rPr lang="en-US" dirty="0"/>
              <a:t> need </a:t>
            </a:r>
            <a:r>
              <a:rPr lang="en-US" b="1" dirty="0">
                <a:solidFill>
                  <a:schemeClr val="bg1"/>
                </a:solidFill>
              </a:rPr>
              <a:t>parenthesis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861674A-4580-9710-48AA-EABADD7D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54097"/>
            <a:ext cx="9792489" cy="882654"/>
          </a:xfrm>
        </p:spPr>
        <p:txBody>
          <a:bodyPr/>
          <a:lstStyle/>
          <a:p>
            <a:r>
              <a:rPr lang="en-US" dirty="0"/>
              <a:t>Composition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BB29659-F269-4388-4CA7-8E18109317A3}"/>
              </a:ext>
            </a:extLst>
          </p:cNvPr>
          <p:cNvSpPr txBox="1">
            <a:spLocks/>
          </p:cNvSpPr>
          <p:nvPr/>
        </p:nvSpPr>
        <p:spPr>
          <a:xfrm>
            <a:off x="693812" y="3785778"/>
            <a:ext cx="4464496" cy="5793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pt-BR" sz="2400" b="1" dirty="0">
                <a:latin typeface="Consolas" panose="020B0609020204030204" pitchFamily="49" charset="0"/>
              </a:rPr>
              <a:t>h∘(g∘f) = (h∘g)∘f = h∘g∘f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BD356F-A3C0-02AE-63F5-7313B53053FE}"/>
              </a:ext>
            </a:extLst>
          </p:cNvPr>
          <p:cNvSpPr txBox="1">
            <a:spLocks/>
          </p:cNvSpPr>
          <p:nvPr/>
        </p:nvSpPr>
        <p:spPr>
          <a:xfrm>
            <a:off x="693812" y="4593653"/>
            <a:ext cx="6984776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const functor = [1, 2, 3];</a:t>
            </a:r>
          </a:p>
          <a:p>
            <a:pPr>
              <a:lnSpc>
                <a:spcPts val="3280"/>
              </a:lnSpc>
            </a:pPr>
            <a:r>
              <a:rPr lang="da-DK" sz="2400" b="1" dirty="0">
                <a:latin typeface="Consolas" panose="020B0609020204030204" pitchFamily="49" charset="0"/>
              </a:rPr>
              <a:t>functor.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da-DK" sz="2400" b="1" dirty="0">
                <a:latin typeface="Consolas" panose="020B0609020204030204" pitchFamily="49" charset="0"/>
              </a:rPr>
              <a:t>(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da-DK" sz="2400" b="1" dirty="0">
                <a:latin typeface="Consolas" panose="020B0609020204030204" pitchFamily="49" charset="0"/>
              </a:rPr>
              <a:t> =&gt; f(g(</a:t>
            </a:r>
            <a:r>
              <a:rPr lang="da-DK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x</a:t>
            </a:r>
            <a:r>
              <a:rPr lang="da-DK" sz="2400" b="1" dirty="0">
                <a:latin typeface="Consolas" panose="020B0609020204030204" pitchFamily="49" charset="0"/>
              </a:rPr>
              <a:t>))); </a:t>
            </a:r>
            <a:r>
              <a:rPr lang="en-US" sz="2400" b="1" dirty="0" err="1">
                <a:latin typeface="Consolas" panose="020B0609020204030204" pitchFamily="49" charset="0"/>
              </a:rPr>
              <a:t>functor.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sz="2400" b="1" dirty="0">
                <a:latin typeface="Consolas" panose="020B0609020204030204" pitchFamily="49" charset="0"/>
              </a:rPr>
              <a:t>(g).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sz="2400" b="1" dirty="0">
                <a:latin typeface="Consolas" panose="020B0609020204030204" pitchFamily="49" charset="0"/>
              </a:rPr>
              <a:t>(f); </a:t>
            </a:r>
            <a:endParaRPr lang="en-US" sz="2400" b="1" dirty="0"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F92D7BAF-3F8F-90EB-4A71-E0B4D40B4D67}"/>
              </a:ext>
            </a:extLst>
          </p:cNvPr>
          <p:cNvSpPr/>
          <p:nvPr/>
        </p:nvSpPr>
        <p:spPr bwMode="auto">
          <a:xfrm>
            <a:off x="5590357" y="5096730"/>
            <a:ext cx="4680520" cy="565145"/>
          </a:xfrm>
          <a:prstGeom prst="wedgeRoundRectCallout">
            <a:avLst>
              <a:gd name="adj1" fmla="val -56068"/>
              <a:gd name="adj2" fmla="val -78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following have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same result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8E98F6E-2AAD-39D8-F6EE-3F9CBD13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38" y="2758584"/>
            <a:ext cx="2792558" cy="1920157"/>
          </a:xfrm>
          <a:prstGeom prst="rect">
            <a:avLst/>
          </a:prstGeom>
        </p:spPr>
      </p:pic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F93756D0-F483-473E-934A-6E0EF38CC1E8}"/>
              </a:ext>
            </a:extLst>
          </p:cNvPr>
          <p:cNvSpPr/>
          <p:nvPr/>
        </p:nvSpPr>
        <p:spPr bwMode="auto">
          <a:xfrm>
            <a:off x="1053852" y="3216879"/>
            <a:ext cx="1682052" cy="504056"/>
          </a:xfrm>
          <a:prstGeom prst="wedgeRoundRectCallout">
            <a:avLst>
              <a:gd name="adj1" fmla="val -48982"/>
              <a:gd name="adj2" fmla="val 1093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Compose</a:t>
            </a:r>
            <a:endParaRPr lang="en-US" sz="2400" b="1" noProof="1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552BFB99-5F26-4C7E-A564-A76D91FF6C9B}"/>
              </a:ext>
            </a:extLst>
          </p:cNvPr>
          <p:cNvSpPr/>
          <p:nvPr/>
        </p:nvSpPr>
        <p:spPr bwMode="auto">
          <a:xfrm>
            <a:off x="5596909" y="5096729"/>
            <a:ext cx="4680520" cy="565145"/>
          </a:xfrm>
          <a:prstGeom prst="wedgeRoundRectCallout">
            <a:avLst>
              <a:gd name="adj1" fmla="val -68749"/>
              <a:gd name="adj2" fmla="val 631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following have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same result</a:t>
            </a:r>
          </a:p>
        </p:txBody>
      </p:sp>
    </p:spTree>
    <p:extLst>
      <p:ext uri="{BB962C8B-B14F-4D97-AF65-F5344CB8AC3E}">
        <p14:creationId xmlns:p14="http://schemas.microsoft.com/office/powerpoint/2010/main" val="38776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8816073-E2C4-0EC4-3F77-EBDB00476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62B8784-5EDC-F127-E50C-3212A9BAF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998472" cy="5561125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useful</a:t>
            </a:r>
            <a:r>
              <a:rPr lang="en-US" dirty="0"/>
              <a:t> because they let us use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collections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replacing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loops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collection</a:t>
            </a:r>
            <a:r>
              <a:rPr lang="en-US" dirty="0"/>
              <a:t> can contain </a:t>
            </a: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and can </a:t>
            </a:r>
            <a:br>
              <a:rPr lang="en-US" dirty="0"/>
            </a:br>
            <a:r>
              <a:rPr lang="en-US" dirty="0"/>
              <a:t>be </a:t>
            </a:r>
            <a:r>
              <a:rPr lang="en-US" b="1" dirty="0">
                <a:solidFill>
                  <a:schemeClr val="bg1"/>
                </a:solidFill>
              </a:rPr>
              <a:t>mapped</a:t>
            </a:r>
            <a:r>
              <a:rPr lang="en-US" dirty="0"/>
              <a:t> over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because they are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/>
              <a:t> for 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4C2DAFD-9214-57A9-1E31-882C7D4E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functors?</a:t>
            </a:r>
            <a:endParaRPr lang="bg-BG" dirty="0"/>
          </a:p>
        </p:txBody>
      </p:sp>
      <p:pic>
        <p:nvPicPr>
          <p:cNvPr id="1026" name="Picture 2" descr="Contravariant functors are Weird">
            <a:extLst>
              <a:ext uri="{FF2B5EF4-FFF2-40B4-BE49-F238E27FC236}">
                <a16:creationId xmlns:a16="http://schemas.microsoft.com/office/drawing/2014/main" id="{159B8F54-DAC3-4BDC-5FC2-3CD1D9F7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50" y="2997161"/>
            <a:ext cx="7572794" cy="39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B604D89-B6B5-E8CC-6EC8-C423ABF55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DDF2913-FDF2-6D60-862F-1CD7BB38E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Transformation</a:t>
            </a:r>
            <a:r>
              <a:rPr lang="en-US" dirty="0"/>
              <a:t> of contents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Maintain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Functors need to be able to </a:t>
            </a:r>
            <a:r>
              <a:rPr lang="en-US" b="1" dirty="0">
                <a:solidFill>
                  <a:schemeClr val="bg1"/>
                </a:solidFill>
              </a:rPr>
              <a:t>contain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any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maintain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/>
              <a:t> new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: because of </a:t>
            </a:r>
            <a:br>
              <a:rPr lang="en-US" dirty="0"/>
            </a:br>
            <a:r>
              <a:rPr lang="en-US" dirty="0"/>
              <a:t>this we can </a:t>
            </a:r>
            <a:r>
              <a:rPr lang="en-US" b="1" dirty="0">
                <a:solidFill>
                  <a:schemeClr val="bg1"/>
                </a:solidFill>
              </a:rPr>
              <a:t>chain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calls</a:t>
            </a: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 because </a:t>
            </a:r>
            <a:br>
              <a:rPr lang="en-US" dirty="0"/>
            </a:br>
            <a:r>
              <a:rPr lang="en-US" dirty="0"/>
              <a:t>they are a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/>
              <a:t> for </a:t>
            </a: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monads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ABB2D3A-D863-4224-205F-4C78AC69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functors do: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623416A-53A0-AA27-748A-B5D5B605CDA3}"/>
              </a:ext>
            </a:extLst>
          </p:cNvPr>
          <p:cNvSpPr txBox="1">
            <a:spLocks/>
          </p:cNvSpPr>
          <p:nvPr/>
        </p:nvSpPr>
        <p:spPr>
          <a:xfrm>
            <a:off x="5662364" y="1295376"/>
            <a:ext cx="590465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[1, 2, 3, 4]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+ 2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[ 3, 4, 5, 6 ]</a:t>
            </a:r>
            <a:r>
              <a:rPr 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2F759CD-6DF2-86E5-1316-45CEC34A3834}"/>
              </a:ext>
            </a:extLst>
          </p:cNvPr>
          <p:cNvSpPr/>
          <p:nvPr/>
        </p:nvSpPr>
        <p:spPr bwMode="auto">
          <a:xfrm>
            <a:off x="8008614" y="2348211"/>
            <a:ext cx="3744416" cy="504726"/>
          </a:xfrm>
          <a:prstGeom prst="wedgeRoundRectCallout">
            <a:avLst>
              <a:gd name="adj1" fmla="val -31493"/>
              <a:gd name="adj2" fmla="val -9843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The content is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rPr>
              <a:t>transformed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ABDC464-E404-6FD9-F62F-0A02B0A709D5}"/>
              </a:ext>
            </a:extLst>
          </p:cNvPr>
          <p:cNvSpPr txBox="1">
            <a:spLocks/>
          </p:cNvSpPr>
          <p:nvPr/>
        </p:nvSpPr>
        <p:spPr>
          <a:xfrm>
            <a:off x="7457638" y="3451905"/>
            <a:ext cx="4272638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[1, 2, 3, 4]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+ 2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*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.map(</a:t>
            </a:r>
            <a:r>
              <a:rPr lang="en-US" sz="2400" b="1" dirty="0">
                <a:latin typeface="Consolas" panose="020B0609020204030204" pitchFamily="49" charset="0"/>
              </a:rPr>
              <a:t>x =&gt; x /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[ 3, 4, 5, 6 ]</a:t>
            </a:r>
          </a:p>
        </p:txBody>
      </p:sp>
    </p:spTree>
    <p:extLst>
      <p:ext uri="{BB962C8B-B14F-4D97-AF65-F5344CB8AC3E}">
        <p14:creationId xmlns:p14="http://schemas.microsoft.com/office/powerpoint/2010/main" val="20364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0732C8D-8F1C-37DE-4C16-E162BA7A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B02C7CF-0E5D-2520-B36F-19B4EF055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Higher-order</a:t>
            </a:r>
            <a:r>
              <a:rPr lang="en-US" sz="3400" dirty="0"/>
              <a:t> function </a:t>
            </a:r>
            <a:r>
              <a:rPr lang="bg-BG" sz="3400" dirty="0"/>
              <a:t>==</a:t>
            </a:r>
            <a:r>
              <a:rPr lang="en-US" sz="3400" dirty="0"/>
              <a:t> function </a:t>
            </a:r>
            <a:r>
              <a:rPr lang="en-US" sz="3400" b="1" dirty="0">
                <a:solidFill>
                  <a:schemeClr val="bg1"/>
                </a:solidFill>
              </a:rPr>
              <a:t>operating</a:t>
            </a:r>
            <a:r>
              <a:rPr lang="en-US" sz="3400" dirty="0"/>
              <a:t> on </a:t>
            </a:r>
            <a:r>
              <a:rPr lang="en-US" sz="3400" b="1" dirty="0">
                <a:solidFill>
                  <a:schemeClr val="bg1"/>
                </a:solidFill>
              </a:rPr>
              <a:t>other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functions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One </a:t>
            </a:r>
            <a:r>
              <a:rPr lang="en-US" sz="3400" b="1" dirty="0">
                <a:solidFill>
                  <a:schemeClr val="bg1"/>
                </a:solidFill>
              </a:rPr>
              <a:t>function</a:t>
            </a:r>
            <a:r>
              <a:rPr lang="en-US" sz="3400" dirty="0"/>
              <a:t> is </a:t>
            </a:r>
            <a:r>
              <a:rPr lang="en-US" sz="3400" b="1" dirty="0">
                <a:solidFill>
                  <a:schemeClr val="bg1"/>
                </a:solidFill>
              </a:rPr>
              <a:t>higher</a:t>
            </a:r>
            <a:r>
              <a:rPr lang="bg-BG" sz="3400" b="1" dirty="0">
                <a:solidFill>
                  <a:schemeClr val="bg1"/>
                </a:solidFill>
              </a:rPr>
              <a:t>-</a:t>
            </a:r>
            <a:r>
              <a:rPr lang="en-US" sz="3400" b="1" dirty="0">
                <a:solidFill>
                  <a:schemeClr val="bg1"/>
                </a:solidFill>
              </a:rPr>
              <a:t>order </a:t>
            </a:r>
            <a:r>
              <a:rPr lang="en-US" sz="3400" dirty="0"/>
              <a:t>when: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Passes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an </a:t>
            </a:r>
            <a:r>
              <a:rPr lang="en-US" b="1" dirty="0">
                <a:solidFill>
                  <a:schemeClr val="bg1"/>
                </a:solidFill>
              </a:rPr>
              <a:t>argument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from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are exactly a </a:t>
            </a:r>
            <a:r>
              <a:rPr lang="en-US" b="1" dirty="0">
                <a:solidFill>
                  <a:schemeClr val="bg1"/>
                </a:solidFill>
              </a:rPr>
              <a:t>higher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abstraction</a:t>
            </a:r>
            <a:r>
              <a:rPr lang="en-US" dirty="0"/>
              <a:t> than your </a:t>
            </a:r>
            <a:r>
              <a:rPr lang="en-US" b="1" dirty="0">
                <a:solidFill>
                  <a:schemeClr val="bg1"/>
                </a:solidFill>
              </a:rPr>
              <a:t>typical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DDE88D0-7B07-734E-7DDC-A9938DCA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48740D7F-F99C-4C20-0018-BE6C46CDBECC}"/>
              </a:ext>
            </a:extLst>
          </p:cNvPr>
          <p:cNvSpPr/>
          <p:nvPr/>
        </p:nvSpPr>
        <p:spPr bwMode="auto">
          <a:xfrm>
            <a:off x="7102524" y="1855730"/>
            <a:ext cx="3888432" cy="7902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+mj-lt"/>
              </a:rPr>
              <a:t>h ( x ) = f ( g ( x ) )</a:t>
            </a:r>
            <a:endParaRPr lang="bg-BG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B5E7B8B-1647-D8E0-2E7B-32A42A5CDE6A}"/>
              </a:ext>
            </a:extLst>
          </p:cNvPr>
          <p:cNvSpPr txBox="1">
            <a:spLocks/>
          </p:cNvSpPr>
          <p:nvPr/>
        </p:nvSpPr>
        <p:spPr>
          <a:xfrm>
            <a:off x="5662364" y="5973428"/>
            <a:ext cx="5418808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add = 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</a:rPr>
              <a:t>) =&gt; 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2400" b="1" dirty="0">
                <a:latin typeface="Consolas" panose="020B0609020204030204" pitchFamily="49" charset="0"/>
              </a:rPr>
              <a:t>) =&gt;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latin typeface="Consolas" panose="020B0609020204030204" pitchFamily="49" charset="0"/>
              </a:rPr>
              <a:t> +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B63DD14-6DB6-FB85-F518-49BA7C681C3C}"/>
              </a:ext>
            </a:extLst>
          </p:cNvPr>
          <p:cNvSpPr txBox="1">
            <a:spLocks/>
          </p:cNvSpPr>
          <p:nvPr/>
        </p:nvSpPr>
        <p:spPr>
          <a:xfrm>
            <a:off x="1125860" y="3305596"/>
            <a:ext cx="6264696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parent(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child</a:t>
            </a:r>
            <a:r>
              <a:rPr lang="en-US" sz="2400" b="1" dirty="0">
                <a:latin typeface="Consolas" panose="020B0609020204030204" pitchFamily="49" charset="0"/>
              </a:rPr>
              <a:t>) {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child()</a:t>
            </a:r>
            <a:r>
              <a:rPr lang="en-US" sz="2400" b="1" dirty="0">
                <a:latin typeface="Consolas" panose="020B0609020204030204" pitchFamily="49" charset="0"/>
              </a:rPr>
              <a:t>; }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79C9DCA-E62B-C6C6-60FC-3FC824A4B40E}"/>
              </a:ext>
            </a:extLst>
          </p:cNvPr>
          <p:cNvSpPr txBox="1">
            <a:spLocks/>
          </p:cNvSpPr>
          <p:nvPr/>
        </p:nvSpPr>
        <p:spPr>
          <a:xfrm>
            <a:off x="1125860" y="4636420"/>
            <a:ext cx="9289032" cy="5539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function animal() {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return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=&gt; {</a:t>
            </a:r>
            <a:r>
              <a:rPr lang="en-US" sz="2400" b="1" dirty="0">
                <a:latin typeface="Consolas" panose="020B0609020204030204" pitchFamily="49" charset="0"/>
              </a:rPr>
              <a:t> return 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cat</a:t>
            </a:r>
            <a:r>
              <a:rPr lang="bg-BG" sz="2400" b="1" dirty="0">
                <a:latin typeface="Consolas" panose="020B0609020204030204" pitchFamily="49" charset="0"/>
              </a:rPr>
              <a:t>'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dirty="0">
                <a:latin typeface="Consolas" panose="020B0609020204030204" pitchFamily="49" charset="0"/>
              </a:rPr>
              <a:t> }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33788D2-627D-FA52-8393-7275EBDDA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F41D18B-12DC-95EF-204F-F91CA2C58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Endofunctor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that maps from a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back to the 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can map from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: </a:t>
            </a:r>
          </a:p>
          <a:p>
            <a:pPr>
              <a:buClr>
                <a:schemeClr val="tx1"/>
              </a:buClr>
            </a:pPr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endofunctor</a:t>
            </a:r>
            <a:r>
              <a:rPr lang="en-US" dirty="0"/>
              <a:t> maps from a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to the same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: 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an </a:t>
            </a:r>
            <a:r>
              <a:rPr lang="en-US" b="1" dirty="0">
                <a:solidFill>
                  <a:schemeClr val="bg1"/>
                </a:solidFill>
              </a:rPr>
              <a:t>endofunctor</a:t>
            </a:r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just a </a:t>
            </a:r>
            <a:r>
              <a:rPr lang="en-US" b="1" dirty="0">
                <a:solidFill>
                  <a:schemeClr val="bg1"/>
                </a:solidFill>
              </a:rPr>
              <a:t>monoid</a:t>
            </a:r>
            <a:r>
              <a:rPr lang="en-US" dirty="0"/>
              <a:t> in the </a:t>
            </a:r>
            <a:r>
              <a:rPr lang="en-US" b="1" dirty="0">
                <a:solidFill>
                  <a:schemeClr val="bg1"/>
                </a:solidFill>
              </a:rPr>
              <a:t>category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endofunctors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66DD220-E5E9-859A-412F-3E32557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Endofunctors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DA34D57-1838-82F8-0086-2C57F6C45E44}"/>
              </a:ext>
            </a:extLst>
          </p:cNvPr>
          <p:cNvSpPr txBox="1">
            <a:spLocks/>
          </p:cNvSpPr>
          <p:nvPr/>
        </p:nvSpPr>
        <p:spPr>
          <a:xfrm>
            <a:off x="8902724" y="2487711"/>
            <a:ext cx="1368152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X -&gt; 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30A53B-BC21-D3C3-F57E-891699D5FDF2}"/>
              </a:ext>
            </a:extLst>
          </p:cNvPr>
          <p:cNvSpPr txBox="1">
            <a:spLocks/>
          </p:cNvSpPr>
          <p:nvPr/>
        </p:nvSpPr>
        <p:spPr>
          <a:xfrm>
            <a:off x="2422004" y="3686061"/>
            <a:ext cx="1368152" cy="5812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X -&gt; X</a:t>
            </a:r>
          </a:p>
        </p:txBody>
      </p:sp>
    </p:spTree>
    <p:extLst>
      <p:ext uri="{BB962C8B-B14F-4D97-AF65-F5344CB8AC3E}">
        <p14:creationId xmlns:p14="http://schemas.microsoft.com/office/powerpoint/2010/main" val="10106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1C25B7F-229C-7FE6-950E-641F43036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028626F-CA72-3822-248A-4DF5F03BB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When a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wrap</a:t>
            </a:r>
            <a:r>
              <a:rPr lang="en-US" dirty="0"/>
              <a:t> into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, you </a:t>
            </a:r>
            <a:r>
              <a:rPr lang="en-US" b="1" dirty="0">
                <a:solidFill>
                  <a:schemeClr val="bg1"/>
                </a:solidFill>
              </a:rPr>
              <a:t>can’t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normal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it</a:t>
            </a:r>
          </a:p>
          <a:p>
            <a:pPr>
              <a:buClr>
                <a:schemeClr val="tx1"/>
              </a:buClr>
            </a:pPr>
            <a:r>
              <a:rPr lang="en-US" dirty="0"/>
              <a:t>This is where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comes in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map()</a:t>
            </a:r>
            <a:r>
              <a:rPr lang="en-US" dirty="0"/>
              <a:t> knows how to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  <a:r>
              <a:rPr lang="en-US" dirty="0"/>
              <a:t> that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in an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7CDC42E-B0F2-20A8-9D6E-BB090B73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- Example</a:t>
            </a:r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2AAEF2-0EEE-6C26-1E59-A196AA1D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1145722"/>
            <a:ext cx="2520280" cy="20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712DFE-0277-8417-7C0F-2FF096EAAA0D}"/>
              </a:ext>
            </a:extLst>
          </p:cNvPr>
          <p:cNvSpPr txBox="1">
            <a:spLocks/>
          </p:cNvSpPr>
          <p:nvPr/>
        </p:nvSpPr>
        <p:spPr>
          <a:xfrm>
            <a:off x="2566020" y="4322879"/>
            <a:ext cx="5688632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let plusThree = function(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</a:t>
            </a:r>
            <a:r>
              <a:rPr lang="sv-SE" sz="2400" b="1" dirty="0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  return 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+</a:t>
            </a:r>
            <a:r>
              <a:rPr lang="sv-SE" sz="2400" b="1" dirty="0">
                <a:latin typeface="Consolas" panose="020B0609020204030204" pitchFamily="49" charset="0"/>
              </a:rPr>
              <a:t> 3;</a:t>
            </a: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3280"/>
              </a:lnSpc>
            </a:pPr>
            <a:endParaRPr lang="sv-SE" sz="2400" b="1" dirty="0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</a:pPr>
            <a:r>
              <a:rPr lang="sv-SE" sz="2400" b="1" dirty="0">
                <a:latin typeface="Consolas" panose="020B0609020204030204" pitchFamily="49" charset="0"/>
              </a:rPr>
              <a:t>[2]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sv-SE" sz="2400" b="1" dirty="0">
                <a:latin typeface="Consolas" panose="020B0609020204030204" pitchFamily="49" charset="0"/>
              </a:rPr>
              <a:t>plusThree</a:t>
            </a:r>
            <a:r>
              <a:rPr lang="sv-SE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sv-SE" sz="2400" b="1" dirty="0">
                <a:latin typeface="Consolas" panose="020B0609020204030204" pitchFamily="49" charset="0"/>
              </a:rPr>
              <a:t>; </a:t>
            </a:r>
            <a:r>
              <a:rPr lang="sv-SE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[5]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437CAC0-2EA3-A43F-A2CF-9A57BBEBC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1020BB3-A438-60D0-3F7C-A3BDC50BDD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Here is what is happening behind the scenes when we write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FA694C46-C2F8-728B-B108-397CEA93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 – Example (2)</a:t>
            </a:r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AA9AE-AF3A-2C81-7677-78559D3B0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772" y="3429000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A2F466-77CA-A195-AF90-5336C5DBE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5584" y="4082084"/>
            <a:ext cx="2200576" cy="1502569"/>
          </a:xfrm>
          <a:prstGeom prst="corner">
            <a:avLst>
              <a:gd name="adj1" fmla="val 50000"/>
              <a:gd name="adj2" fmla="val 874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4C176AF-22BF-2C20-0352-AEC5116F6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1"/>
          <a:stretch/>
        </p:blipFill>
        <p:spPr bwMode="auto">
          <a:xfrm>
            <a:off x="5662364" y="2389997"/>
            <a:ext cx="207023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AFF9BB-836B-9885-1C2D-4F5FC3CBA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4" r="-526"/>
          <a:stretch/>
        </p:blipFill>
        <p:spPr bwMode="auto">
          <a:xfrm>
            <a:off x="7421817" y="2313546"/>
            <a:ext cx="3988765" cy="338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F87E226-DC13-9CFD-A588-0E349E5CBCC3}"/>
              </a:ext>
            </a:extLst>
          </p:cNvPr>
          <p:cNvSpPr txBox="1">
            <a:spLocks/>
          </p:cNvSpPr>
          <p:nvPr/>
        </p:nvSpPr>
        <p:spPr>
          <a:xfrm>
            <a:off x="621804" y="1898951"/>
            <a:ext cx="3672408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[2]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5</a:t>
            </a:r>
            <a:endParaRPr lang="bg-BG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540A3A5-5B92-4E90-6712-FC5A44976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0"/>
          <a:stretch/>
        </p:blipFill>
        <p:spPr bwMode="auto">
          <a:xfrm>
            <a:off x="2694749" y="2632369"/>
            <a:ext cx="2857611" cy="21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3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C6451D2E-D907-0F91-5B03-928B9F7A1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BF3B484-3AE6-1A94-6314-BE58E62BE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Add 3</a:t>
            </a:r>
            <a:r>
              <a:rPr lang="en-US" dirty="0"/>
              <a:t> to an </a:t>
            </a:r>
            <a:r>
              <a:rPr lang="en-US" b="1" dirty="0">
                <a:solidFill>
                  <a:schemeClr val="bg1"/>
                </a:solidFill>
              </a:rPr>
              <a:t>empty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array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A3D2C43-4B64-B101-0ADD-B3C2FD3A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 – Example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65B717F-97F4-0D6B-73E4-5FFFF86FAE45}"/>
              </a:ext>
            </a:extLst>
          </p:cNvPr>
          <p:cNvSpPr txBox="1">
            <a:spLocks/>
          </p:cNvSpPr>
          <p:nvPr/>
        </p:nvSpPr>
        <p:spPr>
          <a:xfrm>
            <a:off x="621804" y="1898951"/>
            <a:ext cx="3744416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</a:pPr>
            <a:r>
              <a:rPr lang="en-US" sz="2400" b="1" dirty="0">
                <a:latin typeface="Consolas" panose="020B0609020204030204" pitchFamily="49" charset="0"/>
              </a:rPr>
              <a:t>[]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.map(</a:t>
            </a:r>
            <a:r>
              <a:rPr lang="en-US" sz="2400" b="1" dirty="0">
                <a:latin typeface="Consolas" panose="020B0609020204030204" pitchFamily="49" charset="0"/>
              </a:rPr>
              <a:t>x =&gt; x + 3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  <a:endParaRPr lang="bg-BG" sz="24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EAE26BD-99A2-F456-DB4E-6256B077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828" y="3212976"/>
            <a:ext cx="2592287" cy="29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DF3120-1BBC-5D82-39C8-7BBD97B3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A5EE30D6-70B1-68DF-96CB-8531A9563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0076" y="2982027"/>
            <a:ext cx="3576293" cy="36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872AE7A-BBFE-A48B-A277-422EA7433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004" y="3378197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11E46A-F3ED-DFD2-5ACF-41FE6027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8360" y="3118138"/>
            <a:ext cx="3996082" cy="35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607D1B1-ABD5-BA3D-F8D4-4E92A224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bg-BG" altLang="bg-B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50CD828C-F2AF-18E8-6440-11D990AF88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Functors With Extra Features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3AE63906-024A-9B37-59AB-51757D00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 Functors</a:t>
            </a:r>
            <a:endParaRPr lang="bg-BG" dirty="0"/>
          </a:p>
        </p:txBody>
      </p:sp>
      <p:pic>
        <p:nvPicPr>
          <p:cNvPr id="6146" name="Picture 2" descr="Applicative Functors | Bartosz Milewski's Programming Cafe">
            <a:extLst>
              <a:ext uri="{FF2B5EF4-FFF2-40B4-BE49-F238E27FC236}">
                <a16:creationId xmlns:a16="http://schemas.microsoft.com/office/drawing/2014/main" id="{922142C9-938A-F1D5-75C6-B2D3DA23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550164"/>
            <a:ext cx="5328592" cy="41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3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91038766-4ABE-5998-C531-C2908699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95A2FDE-C353-E95F-FB98-197D30DAC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just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extra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features</a:t>
            </a:r>
          </a:p>
          <a:p>
            <a:pPr>
              <a:buClr>
                <a:schemeClr val="tx1"/>
              </a:buClr>
            </a:pPr>
            <a:r>
              <a:rPr lang="en-US" dirty="0"/>
              <a:t>They give you the </a:t>
            </a:r>
            <a:r>
              <a:rPr lang="en-US" b="1" dirty="0">
                <a:solidFill>
                  <a:schemeClr val="bg1"/>
                </a:solidFill>
              </a:rPr>
              <a:t>ability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merge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two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together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Specifically</a:t>
            </a:r>
            <a:r>
              <a:rPr lang="en-US" dirty="0"/>
              <a:t>, they allow you to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to a value that's also </a:t>
            </a: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In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of JS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common</a:t>
            </a:r>
            <a:r>
              <a:rPr lang="en-US" dirty="0"/>
              <a:t> thing to do</a:t>
            </a:r>
          </a:p>
          <a:p>
            <a:pPr>
              <a:buClr>
                <a:schemeClr val="tx1"/>
              </a:buClr>
            </a:pPr>
            <a:r>
              <a:rPr lang="en-US" dirty="0"/>
              <a:t>Doesn't mean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are useless to us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9C5ADAB-E227-4261-A60B-E44E0FCCC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 Functors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938A5B-0023-A2A7-1AA2-7647B5AB66E6}"/>
              </a:ext>
            </a:extLst>
          </p:cNvPr>
          <p:cNvSpPr txBox="1">
            <a:spLocks/>
          </p:cNvSpPr>
          <p:nvPr/>
        </p:nvSpPr>
        <p:spPr>
          <a:xfrm>
            <a:off x="693812" y="3901457"/>
            <a:ext cx="7056784" cy="10044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const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400" b="1" dirty="0">
                <a:latin typeface="Consolas" panose="020B0609020204030204" pitchFamily="49" charset="0"/>
              </a:rPr>
              <a:t> = (number) =&gt; number + 1;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Promise.resolve(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sum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53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F64EB71-F941-BF48-9D52-AFA2EACC8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34CEB64-AC6D-9880-B266-118283D4C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, or 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for </a:t>
            </a:r>
            <a:r>
              <a:rPr lang="en-US" b="1" dirty="0">
                <a:solidFill>
                  <a:schemeClr val="bg1"/>
                </a:solidFill>
              </a:rPr>
              <a:t>short</a:t>
            </a:r>
            <a:r>
              <a:rPr lang="en-US" dirty="0"/>
              <a:t>, is an </a:t>
            </a:r>
            <a:r>
              <a:rPr lang="en-US" b="1" dirty="0">
                <a:solidFill>
                  <a:schemeClr val="bg1"/>
                </a:solidFill>
              </a:rPr>
              <a:t>intermediate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/>
              <a:t> between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take it to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</a:p>
          <a:p>
            <a:pPr>
              <a:buClr>
                <a:schemeClr val="tx1"/>
              </a:buClr>
            </a:pPr>
            <a:r>
              <a:rPr lang="en-US" dirty="0"/>
              <a:t>With 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, our values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br>
              <a:rPr lang="en-US" dirty="0"/>
            </a:b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container</a:t>
            </a:r>
            <a:r>
              <a:rPr lang="en-US" dirty="0"/>
              <a:t>, just like </a:t>
            </a:r>
            <a:r>
              <a:rPr lang="en-US" b="1" dirty="0">
                <a:solidFill>
                  <a:schemeClr val="bg1"/>
                </a:solidFill>
              </a:rPr>
              <a:t>functors</a:t>
            </a:r>
          </a:p>
          <a:p>
            <a:pPr>
              <a:buClr>
                <a:schemeClr val="tx1"/>
              </a:buClr>
            </a:pPr>
            <a:r>
              <a:rPr lang="en-US" dirty="0"/>
              <a:t>But our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in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container</a:t>
            </a:r>
            <a:r>
              <a:rPr lang="en-US" dirty="0"/>
              <a:t> too!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00B3704-A53C-F85D-E9A4-0BF59FF1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Applicatives, Functors and Monads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7804ED-9103-1F6E-2659-647DD125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3140968"/>
            <a:ext cx="2088232" cy="32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42C7D97-DD79-7155-5143-1E5984B8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07" y="4965674"/>
            <a:ext cx="1584176" cy="17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02EA533-5B30-878C-766D-9B4B8B64D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D062DB4-F064-BEC2-B5E1-B8BB014E4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Normally</a:t>
            </a:r>
            <a:r>
              <a:rPr lang="en-US" dirty="0"/>
              <a:t> if you have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and a value you would be able to apply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using this </a:t>
            </a:r>
            <a:r>
              <a:rPr lang="en-US" b="1" dirty="0">
                <a:solidFill>
                  <a:schemeClr val="bg1"/>
                </a:solidFill>
              </a:rPr>
              <a:t>syntax</a:t>
            </a:r>
            <a:r>
              <a:rPr lang="en-US" dirty="0"/>
              <a:t>: </a:t>
            </a:r>
            <a:r>
              <a:rPr lang="en-US" b="1" dirty="0">
                <a:solidFill>
                  <a:schemeClr val="bg1"/>
                </a:solidFill>
              </a:rPr>
              <a:t>some_function(some_value)</a:t>
            </a:r>
          </a:p>
          <a:p>
            <a:pPr>
              <a:buClr>
                <a:schemeClr val="tx1"/>
              </a:buClr>
            </a:pPr>
            <a:r>
              <a:rPr lang="en-US" dirty="0"/>
              <a:t>That </a:t>
            </a:r>
            <a:r>
              <a:rPr lang="en-US" b="1" dirty="0">
                <a:solidFill>
                  <a:schemeClr val="bg1"/>
                </a:solidFill>
              </a:rPr>
              <a:t>doesn't</a:t>
            </a:r>
            <a:r>
              <a:rPr lang="en-US" dirty="0"/>
              <a:t> work if both are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inside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</a:p>
          <a:p>
            <a:pPr>
              <a:buClr>
                <a:schemeClr val="tx1"/>
              </a:buClr>
            </a:pPr>
            <a:r>
              <a:rPr lang="en-US" dirty="0"/>
              <a:t>To "</a:t>
            </a:r>
            <a:r>
              <a:rPr lang="en-US" b="1" dirty="0">
                <a:solidFill>
                  <a:schemeClr val="bg1"/>
                </a:solidFill>
              </a:rPr>
              <a:t>fix</a:t>
            </a:r>
            <a:r>
              <a:rPr lang="en-US" dirty="0"/>
              <a:t>" this, </a:t>
            </a: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have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method</a:t>
            </a:r>
            <a:r>
              <a:rPr lang="en-US" dirty="0"/>
              <a:t> called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ap()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(short for apply)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takes care of </a:t>
            </a:r>
            <a:r>
              <a:rPr lang="en-US" b="1" dirty="0">
                <a:solidFill>
                  <a:schemeClr val="bg1"/>
                </a:solidFill>
              </a:rPr>
              <a:t>unwrapping</a:t>
            </a:r>
            <a:r>
              <a:rPr lang="en-US" dirty="0"/>
              <a:t> each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and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applying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3924A737-769F-1CFF-B15F-545FC264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 –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A24D7D-8DB6-30C7-2730-A481D061A9E1}"/>
              </a:ext>
            </a:extLst>
          </p:cNvPr>
          <p:cNvSpPr txBox="1">
            <a:spLocks/>
          </p:cNvSpPr>
          <p:nvPr/>
        </p:nvSpPr>
        <p:spPr>
          <a:xfrm>
            <a:off x="6598467" y="2676710"/>
            <a:ext cx="5406903" cy="1504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wrappedTwo = [2];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wrappedThree = [3];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add(wrappedTwo, wrappedThree);</a:t>
            </a: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8563130-6336-A609-9B72-60876A2A9563}"/>
              </a:ext>
            </a:extLst>
          </p:cNvPr>
          <p:cNvSpPr/>
          <p:nvPr/>
        </p:nvSpPr>
        <p:spPr bwMode="auto">
          <a:xfrm>
            <a:off x="7822604" y="2132856"/>
            <a:ext cx="2487428" cy="515967"/>
          </a:xfrm>
          <a:prstGeom prst="wedgeRoundRectCallout">
            <a:avLst>
              <a:gd name="adj1" fmla="val -37514"/>
              <a:gd name="adj2" fmla="val 812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</a:t>
            </a:r>
            <a:r>
              <a:rPr lang="en-US" sz="2400" b="1" noProof="1">
                <a:solidFill>
                  <a:schemeClr val="bg2"/>
                </a:solidFill>
              </a:rPr>
              <a:t> values</a:t>
            </a:r>
            <a:endParaRPr lang="en-US" sz="2400" b="1" noProof="1">
              <a:solidFill>
                <a:schemeClr val="bg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8" name="Rounded Rectangular Callout 5">
            <a:extLst>
              <a:ext uri="{FF2B5EF4-FFF2-40B4-BE49-F238E27FC236}">
                <a16:creationId xmlns:a16="http://schemas.microsoft.com/office/drawing/2014/main" id="{0AD5C6C9-F2DC-F16A-2386-63A0C7E1E5FF}"/>
              </a:ext>
            </a:extLst>
          </p:cNvPr>
          <p:cNvSpPr/>
          <p:nvPr/>
        </p:nvSpPr>
        <p:spPr bwMode="auto">
          <a:xfrm>
            <a:off x="8292343" y="4406338"/>
            <a:ext cx="3381002" cy="822862"/>
          </a:xfrm>
          <a:prstGeom prst="wedgeRoundRectCallout">
            <a:avLst>
              <a:gd name="adj1" fmla="val -30863"/>
              <a:gd name="adj2" fmla="val -804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Won't work! The values are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336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2CABF33-2BB0-AB46-6EC2-ADC23B79E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B4494EE-FB7A-E074-6330-1084111C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Applicatives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D193947-7B07-1DA5-7829-5ACC271D32D4}"/>
              </a:ext>
            </a:extLst>
          </p:cNvPr>
          <p:cNvSpPr txBox="1">
            <a:spLocks/>
          </p:cNvSpPr>
          <p:nvPr/>
        </p:nvSpPr>
        <p:spPr>
          <a:xfrm>
            <a:off x="167942" y="1234008"/>
            <a:ext cx="11831126" cy="481317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Array.prototype.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</a:t>
            </a:r>
            <a:r>
              <a:rPr lang="en-US" sz="2400" b="1" noProof="1">
                <a:latin typeface="Consolas" panose="020B0609020204030204" pitchFamily="49" charset="0"/>
              </a:rPr>
              <a:t> = function(wrappedVal)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if 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this[0] !== undefined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wrappedVal.map(this[0])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Assume this[0] is a function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} else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return []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}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noProof="1">
              <a:latin typeface="Consolas" panose="020B0609020204030204" pitchFamily="49" charset="0"/>
            </a:endParaRP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wrappedPlusThree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400" b="1" noProof="1">
                <a:latin typeface="Consolas" panose="020B0609020204030204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ap(wrappedTwo)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[5]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7822504-E881-EF73-6FCD-0C98BE1F4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845" y="2822122"/>
            <a:ext cx="3276966" cy="32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BB5C37E-7A38-27A7-7880-1ABC4A3BE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0595" y="2667636"/>
            <a:ext cx="2939607" cy="320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2C5F590-F52A-A148-E95C-678001590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1177" y="2663772"/>
            <a:ext cx="2325278" cy="32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2FB6F7F1-5D9C-A442-1A45-5BDA327FF0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Way of Composing Functions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79F0E44D-C56C-E177-6EBE-01F32C1D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</a:t>
            </a:r>
            <a:endParaRPr lang="bg-BG" dirty="0"/>
          </a:p>
        </p:txBody>
      </p:sp>
      <p:pic>
        <p:nvPicPr>
          <p:cNvPr id="3074" name="Picture 2" descr="Monads Categorically | Bartosz Milewski's Programming Cafe">
            <a:extLst>
              <a:ext uri="{FF2B5EF4-FFF2-40B4-BE49-F238E27FC236}">
                <a16:creationId xmlns:a16="http://schemas.microsoft.com/office/drawing/2014/main" id="{12492E95-7F75-80F7-5F53-A862B45F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836712"/>
            <a:ext cx="7416824" cy="36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E9A082D-F645-6E2F-4C2C-FB5CFD1B4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821411" y="6558769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7C93DF8-F698-C0BC-5988-F601E22D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</a:t>
            </a:r>
            <a:endParaRPr lang="bg-BG" dirty="0"/>
          </a:p>
        </p:txBody>
      </p:sp>
      <p:sp>
        <p:nvSpPr>
          <p:cNvPr id="5" name="Правоъгълник: със заоблени ъгли 4">
            <a:extLst>
              <a:ext uri="{FF2B5EF4-FFF2-40B4-BE49-F238E27FC236}">
                <a16:creationId xmlns:a16="http://schemas.microsoft.com/office/drawing/2014/main" id="{796E6F5E-21D3-B7D0-8AAA-DB25271AB23D}"/>
              </a:ext>
            </a:extLst>
          </p:cNvPr>
          <p:cNvSpPr/>
          <p:nvPr/>
        </p:nvSpPr>
        <p:spPr bwMode="auto">
          <a:xfrm>
            <a:off x="100345" y="2018531"/>
            <a:ext cx="1943617" cy="87097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Argument Type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8" name="Правоъгълник: със заоблени ъгли 7">
            <a:extLst>
              <a:ext uri="{FF2B5EF4-FFF2-40B4-BE49-F238E27FC236}">
                <a16:creationId xmlns:a16="http://schemas.microsoft.com/office/drawing/2014/main" id="{0E1BE638-5268-1032-136E-6FB2F65FA409}"/>
              </a:ext>
            </a:extLst>
          </p:cNvPr>
          <p:cNvSpPr/>
          <p:nvPr/>
        </p:nvSpPr>
        <p:spPr bwMode="auto">
          <a:xfrm>
            <a:off x="122377" y="4282774"/>
            <a:ext cx="1877452" cy="87097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Return Type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DEF7FC8F-9048-166D-469D-AD8397CFD52A}"/>
              </a:ext>
            </a:extLst>
          </p:cNvPr>
          <p:cNvSpPr/>
          <p:nvPr/>
        </p:nvSpPr>
        <p:spPr bwMode="auto">
          <a:xfrm>
            <a:off x="2686032" y="2219380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Some Input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D3E9807D-F3CA-03A4-3A12-17EBE319745F}"/>
              </a:ext>
            </a:extLst>
          </p:cNvPr>
          <p:cNvSpPr/>
          <p:nvPr/>
        </p:nvSpPr>
        <p:spPr bwMode="auto">
          <a:xfrm>
            <a:off x="2686030" y="4436139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1" name="Правоъгълник: със заоблени ъгли 10">
            <a:extLst>
              <a:ext uri="{FF2B5EF4-FFF2-40B4-BE49-F238E27FC236}">
                <a16:creationId xmlns:a16="http://schemas.microsoft.com/office/drawing/2014/main" id="{0C887176-D63A-4C97-2AC2-648A5EA27D73}"/>
              </a:ext>
            </a:extLst>
          </p:cNvPr>
          <p:cNvSpPr/>
          <p:nvPr/>
        </p:nvSpPr>
        <p:spPr bwMode="auto">
          <a:xfrm>
            <a:off x="7714590" y="2219380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2" name="Правоъгълник: със заоблени ъгли 11">
            <a:extLst>
              <a:ext uri="{FF2B5EF4-FFF2-40B4-BE49-F238E27FC236}">
                <a16:creationId xmlns:a16="http://schemas.microsoft.com/office/drawing/2014/main" id="{7E6F2B41-428E-1BA6-9E1C-90540D75E95E}"/>
              </a:ext>
            </a:extLst>
          </p:cNvPr>
          <p:cNvSpPr/>
          <p:nvPr/>
        </p:nvSpPr>
        <p:spPr bwMode="auto">
          <a:xfrm>
            <a:off x="7730623" y="4430231"/>
            <a:ext cx="2448273" cy="5760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Some Output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7" name="Правоъгълник: със заоблени ъгли 6">
            <a:extLst>
              <a:ext uri="{FF2B5EF4-FFF2-40B4-BE49-F238E27FC236}">
                <a16:creationId xmlns:a16="http://schemas.microsoft.com/office/drawing/2014/main" id="{3AF58F7A-0631-2259-69F3-3D6EAF363E71}"/>
              </a:ext>
            </a:extLst>
          </p:cNvPr>
          <p:cNvSpPr/>
          <p:nvPr/>
        </p:nvSpPr>
        <p:spPr bwMode="auto">
          <a:xfrm>
            <a:off x="2061963" y="3199397"/>
            <a:ext cx="3816425" cy="88265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Higher-Order 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sp>
        <p:nvSpPr>
          <p:cNvPr id="14" name="Правоъгълник: със заоблени ъгли 13">
            <a:extLst>
              <a:ext uri="{FF2B5EF4-FFF2-40B4-BE49-F238E27FC236}">
                <a16:creationId xmlns:a16="http://schemas.microsoft.com/office/drawing/2014/main" id="{C64B9810-B427-9A4D-5024-439C4D5EC5F1}"/>
              </a:ext>
            </a:extLst>
          </p:cNvPr>
          <p:cNvSpPr/>
          <p:nvPr/>
        </p:nvSpPr>
        <p:spPr bwMode="auto">
          <a:xfrm>
            <a:off x="7030515" y="3222588"/>
            <a:ext cx="3816425" cy="88265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Higher-Order Function</a:t>
            </a:r>
            <a:endParaRPr lang="bg-BG" sz="2800" b="1" dirty="0">
              <a:solidFill>
                <a:schemeClr val="tx1"/>
              </a:solidFill>
            </a:endParaRPr>
          </a:p>
        </p:txBody>
      </p:sp>
      <p:cxnSp>
        <p:nvCxnSpPr>
          <p:cNvPr id="13" name="Съединител &quot;права стрелка&quot; 12">
            <a:extLst>
              <a:ext uri="{FF2B5EF4-FFF2-40B4-BE49-F238E27FC236}">
                <a16:creationId xmlns:a16="http://schemas.microsoft.com/office/drawing/2014/main" id="{4567FF8A-DD31-D7DC-F501-AF000F2CD1F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10168" y="2795444"/>
            <a:ext cx="1" cy="403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C2591B64-32F0-1404-0087-F868D1D8BFC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910167" y="4082051"/>
            <a:ext cx="1" cy="354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Съединител &quot;права стрелка&quot; 17">
            <a:extLst>
              <a:ext uri="{FF2B5EF4-FFF2-40B4-BE49-F238E27FC236}">
                <a16:creationId xmlns:a16="http://schemas.microsoft.com/office/drawing/2014/main" id="{F3BDC14A-25FE-79A2-DB02-E28A8957760E}"/>
              </a:ext>
            </a:extLst>
          </p:cNvPr>
          <p:cNvCxnSpPr/>
          <p:nvPr/>
        </p:nvCxnSpPr>
        <p:spPr>
          <a:xfrm flipH="1">
            <a:off x="8946266" y="2806364"/>
            <a:ext cx="1" cy="403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Съединител &quot;права стрелка&quot; 18">
            <a:extLst>
              <a:ext uri="{FF2B5EF4-FFF2-40B4-BE49-F238E27FC236}">
                <a16:creationId xmlns:a16="http://schemas.microsoft.com/office/drawing/2014/main" id="{1E85B799-A5B6-80F8-5F46-0B6DCB10218A}"/>
              </a:ext>
            </a:extLst>
          </p:cNvPr>
          <p:cNvCxnSpPr>
            <a:cxnSpLocks/>
          </p:cNvCxnSpPr>
          <p:nvPr/>
        </p:nvCxnSpPr>
        <p:spPr>
          <a:xfrm flipH="1">
            <a:off x="8946266" y="4074401"/>
            <a:ext cx="3" cy="355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Право съединение 22">
            <a:extLst>
              <a:ext uri="{FF2B5EF4-FFF2-40B4-BE49-F238E27FC236}">
                <a16:creationId xmlns:a16="http://schemas.microsoft.com/office/drawing/2014/main" id="{65A84070-DD0B-3C0D-AC21-7219DD063D0C}"/>
              </a:ext>
            </a:extLst>
          </p:cNvPr>
          <p:cNvCxnSpPr/>
          <p:nvPr/>
        </p:nvCxnSpPr>
        <p:spPr>
          <a:xfrm>
            <a:off x="6430449" y="1325686"/>
            <a:ext cx="0" cy="178738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Право съединение 25">
            <a:extLst>
              <a:ext uri="{FF2B5EF4-FFF2-40B4-BE49-F238E27FC236}">
                <a16:creationId xmlns:a16="http://schemas.microsoft.com/office/drawing/2014/main" id="{AEB0BC8C-2B73-F134-9728-CFF8A37F87E4}"/>
              </a:ext>
            </a:extLst>
          </p:cNvPr>
          <p:cNvCxnSpPr/>
          <p:nvPr/>
        </p:nvCxnSpPr>
        <p:spPr>
          <a:xfrm>
            <a:off x="6430449" y="4118509"/>
            <a:ext cx="0" cy="178738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60300204-2579-658B-1D69-2E5E3C0FD385}"/>
              </a:ext>
            </a:extLst>
          </p:cNvPr>
          <p:cNvSpPr/>
          <p:nvPr/>
        </p:nvSpPr>
        <p:spPr bwMode="auto">
          <a:xfrm>
            <a:off x="6070410" y="3244224"/>
            <a:ext cx="720078" cy="77464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OR</a:t>
            </a:r>
            <a:endParaRPr lang="bg-BG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7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7D0B3313-05BE-401E-A88D-737263088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Applicatives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have a function </a:t>
            </a:r>
            <a:r>
              <a:rPr lang="en-US" b="1" noProof="1">
                <a:solidFill>
                  <a:schemeClr val="bg1"/>
                </a:solidFill>
              </a:rPr>
              <a:t>flatMap()</a:t>
            </a:r>
            <a:r>
              <a:rPr lang="en-US" noProof="1"/>
              <a:t> </a:t>
            </a:r>
            <a:r>
              <a:rPr lang="en-US" dirty="0"/>
              <a:t>to do that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12C8B86-2244-B800-4B1F-AAC14D94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</a:t>
            </a:r>
            <a:endParaRPr lang="bg-B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C5D4F-D7DA-746B-FF15-62DA9CDC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98" y="810716"/>
            <a:ext cx="2183492" cy="11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ABC14A-4388-1203-571E-2B76E34B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6" y="2641803"/>
            <a:ext cx="3520603" cy="16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706A75-CDCB-18A7-DFD3-C74E4F6EB759}"/>
              </a:ext>
            </a:extLst>
          </p:cNvPr>
          <p:cNvSpPr txBox="1">
            <a:spLocks/>
          </p:cNvSpPr>
          <p:nvPr/>
        </p:nvSpPr>
        <p:spPr>
          <a:xfrm>
            <a:off x="682485" y="4766996"/>
            <a:ext cx="8208613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Array.prototype.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 = function(lambda) {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return [].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concat</a:t>
            </a:r>
            <a:r>
              <a:rPr lang="en-US" sz="2400" b="1" noProof="1">
                <a:latin typeface="Consolas" panose="020B0609020204030204" pitchFamily="49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apply(</a:t>
            </a:r>
            <a:r>
              <a:rPr lang="en-US" sz="2400" b="1" noProof="1">
                <a:latin typeface="Consolas" panose="020B0609020204030204" pitchFamily="49" charset="0"/>
              </a:rPr>
              <a:t>[], this.map(lambda)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noProof="1"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51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084171A8-5C35-2741-4598-5D9D9ED8D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30" y="4134592"/>
            <a:ext cx="2287009" cy="252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BAF4EE0-4508-7312-CAD5-F120247B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1288436"/>
            <a:ext cx="3528392" cy="262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843AE0-CC47-E262-64C8-238DC2CD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1152935"/>
            <a:ext cx="4594040" cy="564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820A4AAB-8D3A-1F7D-055B-C86EFF2FC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6C5B578A-C4F2-832B-9CCA-FF21FD18F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What if we feed it </a:t>
            </a:r>
            <a:r>
              <a:rPr lang="en-US" b="1" dirty="0"/>
              <a:t>a wrapped value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652651A-55C3-3B1C-1C3D-BDE2921F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Example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A4ECDD8-9B08-BF66-3199-E25569B15B23}"/>
              </a:ext>
            </a:extLst>
          </p:cNvPr>
          <p:cNvSpPr txBox="1">
            <a:spLocks/>
          </p:cNvSpPr>
          <p:nvPr/>
        </p:nvSpPr>
        <p:spPr>
          <a:xfrm>
            <a:off x="325529" y="1241658"/>
            <a:ext cx="6912768" cy="142763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half = function(val)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% 2 == 0 ? [val / 2] : []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6185F9-AEBB-DE7F-7118-46B26613636C}"/>
              </a:ext>
            </a:extLst>
          </p:cNvPr>
          <p:cNvSpPr txBox="1">
            <a:spLocks/>
          </p:cNvSpPr>
          <p:nvPr/>
        </p:nvSpPr>
        <p:spPr>
          <a:xfrm>
            <a:off x="693812" y="3573016"/>
            <a:ext cx="3816424" cy="2697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[3].flatMap(half);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[4].flatMap(half);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[2]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[].flatMap(half);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</p:txBody>
      </p:sp>
      <p:sp>
        <p:nvSpPr>
          <p:cNvPr id="8" name="Rounded Rectangular Callout 5">
            <a:extLst>
              <a:ext uri="{FF2B5EF4-FFF2-40B4-BE49-F238E27FC236}">
                <a16:creationId xmlns:a16="http://schemas.microsoft.com/office/drawing/2014/main" id="{B4E2C982-E2F1-0B2F-031D-0965FF7C65AB}"/>
              </a:ext>
            </a:extLst>
          </p:cNvPr>
          <p:cNvSpPr/>
          <p:nvPr/>
        </p:nvSpPr>
        <p:spPr bwMode="auto">
          <a:xfrm>
            <a:off x="4035132" y="3939081"/>
            <a:ext cx="3025093" cy="1671438"/>
          </a:xfrm>
          <a:prstGeom prst="wedgeRoundRectCallout">
            <a:avLst>
              <a:gd name="adj1" fmla="val -59025"/>
              <a:gd name="adj2" fmla="val -4647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noProof="1">
                <a:solidFill>
                  <a:schemeClr val="bg2"/>
                </a:solidFill>
              </a:rPr>
              <a:t>We need to use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flatMap() </a:t>
            </a:r>
            <a:r>
              <a:rPr lang="en-US" sz="2400" b="1" noProof="1">
                <a:solidFill>
                  <a:schemeClr val="bg2"/>
                </a:solidFill>
              </a:rPr>
              <a:t>to shove our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wrapped value </a:t>
            </a:r>
            <a:r>
              <a:rPr lang="en-US" sz="2400" b="1" noProof="1">
                <a:solidFill>
                  <a:schemeClr val="bg2"/>
                </a:solidFill>
              </a:rPr>
              <a:t>into the </a:t>
            </a:r>
            <a:r>
              <a:rPr lang="en-US" sz="2400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function</a:t>
            </a:r>
            <a:endParaRPr lang="en-US" sz="2400" b="1" noProof="1">
              <a:solidFill>
                <a:schemeClr val="bg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CF473C59-0C96-6A1E-7626-A3EE0C45F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559E8D4-49EC-F6B0-73A2-5404235D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</a:t>
            </a:r>
            <a:r>
              <a:rPr lang="en-US" b="1" dirty="0"/>
              <a:t>chain these calls</a:t>
            </a:r>
            <a:endParaRPr lang="bg-BG" b="1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F8BAED2-82FC-C307-E255-87BED2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Example (2)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B7BA4BE-A83A-4EE1-E60A-FEB56C581E9C}"/>
              </a:ext>
            </a:extLst>
          </p:cNvPr>
          <p:cNvSpPr txBox="1">
            <a:spLocks/>
          </p:cNvSpPr>
          <p:nvPr/>
        </p:nvSpPr>
        <p:spPr>
          <a:xfrm>
            <a:off x="621804" y="1947068"/>
            <a:ext cx="4752528" cy="22740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let half = function(val) {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  return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val % 2 == 0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? [val / 2] 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: []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7B1CB-FCBE-49EB-5DF3-98DB643FF73F}"/>
              </a:ext>
            </a:extLst>
          </p:cNvPr>
          <p:cNvSpPr txBox="1">
            <a:spLocks/>
          </p:cNvSpPr>
          <p:nvPr/>
        </p:nvSpPr>
        <p:spPr>
          <a:xfrm>
            <a:off x="635496" y="4431277"/>
            <a:ext cx="3600400" cy="1850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[20].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flatMap</a:t>
            </a:r>
            <a:r>
              <a:rPr lang="en-US" sz="2400" b="1" noProof="1">
                <a:latin typeface="Consolas" panose="020B0609020204030204" pitchFamily="49" charset="0"/>
              </a:rPr>
              <a:t>(half);</a:t>
            </a:r>
          </a:p>
          <a:p>
            <a:pPr>
              <a:lnSpc>
                <a:spcPts val="32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[]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50F5A5-EBDB-BB43-BADC-9486791F1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4992" y="1092219"/>
            <a:ext cx="2922314" cy="57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2BD8D4E-9A8F-E20E-707F-5A56026B7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7170" y="1092219"/>
            <a:ext cx="2686918" cy="581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Съединител: с чупка 15">
            <a:extLst>
              <a:ext uri="{FF2B5EF4-FFF2-40B4-BE49-F238E27FC236}">
                <a16:creationId xmlns:a16="http://schemas.microsoft.com/office/drawing/2014/main" id="{CBE3A100-D6E5-5170-A35A-0BB69CF44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25216" y="3443780"/>
            <a:ext cx="5256584" cy="1050560"/>
          </a:xfrm>
          <a:prstGeom prst="bentConnector3">
            <a:avLst>
              <a:gd name="adj1" fmla="val 997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аво съединение 21">
            <a:extLst>
              <a:ext uri="{FF2B5EF4-FFF2-40B4-BE49-F238E27FC236}">
                <a16:creationId xmlns:a16="http://schemas.microsoft.com/office/drawing/2014/main" id="{7947F2EF-52E2-D81F-79FE-7DEDE816CC66}"/>
              </a:ext>
            </a:extLst>
          </p:cNvPr>
          <p:cNvCxnSpPr/>
          <p:nvPr/>
        </p:nvCxnSpPr>
        <p:spPr>
          <a:xfrm>
            <a:off x="7750596" y="6619576"/>
            <a:ext cx="6776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5AFF354-EEC9-441B-B5B8-C1950EBA1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F853267-7F8C-D00B-0B4C-C461D2411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way of </a:t>
            </a:r>
            <a:r>
              <a:rPr lang="en-US" b="1" dirty="0">
                <a:solidFill>
                  <a:schemeClr val="bg1"/>
                </a:solidFill>
              </a:rPr>
              <a:t>composing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require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addition to the </a:t>
            </a: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</a:rPr>
              <a:t>mapping</a:t>
            </a:r>
            <a:r>
              <a:rPr lang="en-US" dirty="0"/>
              <a:t> from some type </a:t>
            </a:r>
            <a:r>
              <a:rPr lang="en-US" b="1" dirty="0">
                <a:latin typeface="Consolas" panose="020B0609020204030204" pitchFamily="49" charset="0"/>
              </a:rPr>
              <a:t>a</a:t>
            </a:r>
            <a:r>
              <a:rPr lang="en-US" dirty="0"/>
              <a:t> to some type </a:t>
            </a:r>
            <a:r>
              <a:rPr lang="en-US" b="1" dirty="0">
                <a:latin typeface="Consolas" panose="020B0609020204030204" pitchFamily="49" charset="0"/>
              </a:rPr>
              <a:t>b</a:t>
            </a:r>
            <a:r>
              <a:rPr lang="en-US" dirty="0"/>
              <a:t> along with some </a:t>
            </a:r>
            <a:r>
              <a:rPr lang="en-US" b="1" dirty="0">
                <a:solidFill>
                  <a:schemeClr val="bg1"/>
                </a:solidFill>
              </a:rPr>
              <a:t>computational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/>
              <a:t>, hidden in their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implementation</a:t>
            </a:r>
            <a:r>
              <a:rPr lang="en-US" dirty="0"/>
              <a:t> details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DFD571D-6EA9-4F90-BB8A-7E6B002B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 Composing Function</a:t>
            </a:r>
            <a:endParaRPr lang="bg-BG" dirty="0"/>
          </a:p>
        </p:txBody>
      </p:sp>
      <p:pic>
        <p:nvPicPr>
          <p:cNvPr id="1026" name="Picture 2" descr="Functors and Monads in C#">
            <a:extLst>
              <a:ext uri="{FF2B5EF4-FFF2-40B4-BE49-F238E27FC236}">
                <a16:creationId xmlns:a16="http://schemas.microsoft.com/office/drawing/2014/main" id="{6CB9F949-2048-CC85-95D3-4D4132A0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18" y="4117902"/>
            <a:ext cx="6912768" cy="253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B2BEF-92A4-447D-8603-BE3A97DF7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3"/>
          <a:stretch/>
        </p:blipFill>
        <p:spPr>
          <a:xfrm>
            <a:off x="5993702" y="1628800"/>
            <a:ext cx="2561347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2A02EE8-A645-0658-4D65-5B0845896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B88BA28-17C0-4756-BDD3-9FD6FBDFD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998472" cy="5561125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makes your </a:t>
            </a:r>
            <a:r>
              <a:rPr lang="en-US" b="1" dirty="0">
                <a:solidFill>
                  <a:schemeClr val="bg1"/>
                </a:solidFill>
              </a:rPr>
              <a:t>code easier </a:t>
            </a:r>
            <a:r>
              <a:rPr lang="en-US" dirty="0"/>
              <a:t>to work with</a:t>
            </a:r>
          </a:p>
          <a:p>
            <a:r>
              <a:rPr lang="en-US" dirty="0"/>
              <a:t>Failing to take </a:t>
            </a:r>
            <a:r>
              <a:rPr lang="en-US" b="1" dirty="0">
                <a:solidFill>
                  <a:schemeClr val="bg1"/>
                </a:solidFill>
              </a:rPr>
              <a:t>advantage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may make your </a:t>
            </a:r>
            <a:r>
              <a:rPr lang="en-US" b="1" dirty="0">
                <a:solidFill>
                  <a:schemeClr val="bg1"/>
                </a:solidFill>
              </a:rPr>
              <a:t>code harder</a:t>
            </a:r>
          </a:p>
          <a:p>
            <a:r>
              <a:rPr lang="en-US" dirty="0"/>
              <a:t>The essence of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development</a:t>
            </a:r>
            <a:r>
              <a:rPr lang="en-US" dirty="0"/>
              <a:t> is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make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easier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B273D6-C774-0E19-1B5C-963B52F9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– Advantages</a:t>
            </a:r>
            <a:endParaRPr lang="bg-BG" dirty="0"/>
          </a:p>
        </p:txBody>
      </p:sp>
      <p:pic>
        <p:nvPicPr>
          <p:cNvPr id="7170" name="Picture 2" descr="How HR Can Improve Their Email Communication - Jobsoid">
            <a:extLst>
              <a:ext uri="{FF2B5EF4-FFF2-40B4-BE49-F238E27FC236}">
                <a16:creationId xmlns:a16="http://schemas.microsoft.com/office/drawing/2014/main" id="{890FF210-1A87-019A-1296-C3219BDA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3983473"/>
            <a:ext cx="4847406" cy="2726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564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>
            <a:extLst>
              <a:ext uri="{FF2B5EF4-FFF2-40B4-BE49-F238E27FC236}">
                <a16:creationId xmlns:a16="http://schemas.microsoft.com/office/drawing/2014/main" id="{4F119E8B-146B-4D2F-612D-DA1FC048C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Functors, Monads, Applicatives</a:t>
            </a:r>
            <a:endParaRPr lang="bg-BG" dirty="0"/>
          </a:p>
        </p:txBody>
      </p:sp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9DEFEE74-084E-468E-1730-64C2AAAF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bg-BG" dirty="0"/>
          </a:p>
        </p:txBody>
      </p:sp>
      <p:pic>
        <p:nvPicPr>
          <p:cNvPr id="14338" name="Picture 2" descr="HR Partner - Your Partner in Human Resources Management">
            <a:extLst>
              <a:ext uri="{FF2B5EF4-FFF2-40B4-BE49-F238E27FC236}">
                <a16:creationId xmlns:a16="http://schemas.microsoft.com/office/drawing/2014/main" id="{4ACB0615-6B4A-4D3F-1887-911D24D9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6822" y="1052736"/>
            <a:ext cx="3375179" cy="32268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7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D58C56F-3681-CF70-7B3C-300BA087B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applicative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r>
              <a:rPr lang="en-US" dirty="0"/>
              <a:t> is a type that implements </a:t>
            </a:r>
            <a:r>
              <a:rPr lang="en-US" b="1" dirty="0">
                <a:solidFill>
                  <a:schemeClr val="bg1"/>
                </a:solidFill>
              </a:rPr>
              <a:t>flatMap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Array</a:t>
            </a:r>
            <a:r>
              <a:rPr lang="en-US" dirty="0"/>
              <a:t> implements </a:t>
            </a:r>
            <a:r>
              <a:rPr lang="en-US" b="1" dirty="0">
                <a:solidFill>
                  <a:schemeClr val="bg1"/>
                </a:solidFill>
              </a:rPr>
              <a:t>map()</a:t>
            </a:r>
            <a:r>
              <a:rPr lang="en-US" dirty="0"/>
              <a:t>, so it’s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endParaRPr lang="en-US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Promise</a:t>
            </a:r>
            <a:r>
              <a:rPr lang="en-US" dirty="0"/>
              <a:t> implements </a:t>
            </a:r>
            <a:r>
              <a:rPr lang="en-US" b="1" dirty="0">
                <a:solidFill>
                  <a:schemeClr val="bg1"/>
                </a:solidFill>
              </a:rPr>
              <a:t>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flatMap</a:t>
            </a:r>
            <a:r>
              <a:rPr lang="bg-BG" b="1" dirty="0">
                <a:solidFill>
                  <a:schemeClr val="bg1"/>
                </a:solidFill>
              </a:rPr>
              <a:t>()</a:t>
            </a:r>
            <a:r>
              <a:rPr lang="en-US" dirty="0"/>
              <a:t> through then, so it is a </a:t>
            </a:r>
            <a:r>
              <a:rPr lang="en-US" b="1" dirty="0">
                <a:solidFill>
                  <a:schemeClr val="bg1"/>
                </a:solidFill>
              </a:rPr>
              <a:t>functor</a:t>
            </a:r>
            <a:r>
              <a:rPr lang="en-US" dirty="0"/>
              <a:t> and a </a:t>
            </a:r>
            <a:r>
              <a:rPr lang="en-US" b="1" dirty="0">
                <a:solidFill>
                  <a:schemeClr val="bg1"/>
                </a:solidFill>
              </a:rPr>
              <a:t>monad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61AE965-0E8C-2AE9-E23C-2723B1EB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Functors, Applicatives, Monads</a:t>
            </a:r>
            <a:endParaRPr lang="bg-BG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D589BEC-9D92-F54D-28EB-A5BADEB9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1484784"/>
            <a:ext cx="2697445" cy="218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31CD2EBB-641D-BE45-B1ED-6F76ED73A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02DB9E8-1936-FAD4-DEA9-85150F5F9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4"/>
            <a:ext cx="12096747" cy="556112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Functors</a:t>
            </a:r>
            <a:r>
              <a:rPr lang="en-US" dirty="0"/>
              <a:t> – you apply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Applicatives</a:t>
            </a:r>
            <a:r>
              <a:rPr lang="en-US" dirty="0"/>
              <a:t> – you apply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Monads</a:t>
            </a:r>
            <a:r>
              <a:rPr lang="en-US" dirty="0"/>
              <a:t> – you </a:t>
            </a:r>
            <a:r>
              <a:rPr lang="en-US" b="1" dirty="0">
                <a:solidFill>
                  <a:schemeClr val="bg1"/>
                </a:solidFill>
              </a:rPr>
              <a:t>apply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, to a </a:t>
            </a:r>
            <a:r>
              <a:rPr lang="en-US" b="1" dirty="0">
                <a:solidFill>
                  <a:schemeClr val="bg1"/>
                </a:solidFill>
              </a:rPr>
              <a:t>wrapped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ABC3779-8182-D0FB-D34A-0500CAAE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Functors, Applicatives, Monads (2)</a:t>
            </a:r>
            <a:endParaRPr lang="bg-BG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5480BE-1C16-6F34-BEB2-1E9520DD6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"/>
          <a:stretch/>
        </p:blipFill>
        <p:spPr bwMode="auto">
          <a:xfrm>
            <a:off x="1341884" y="3780917"/>
            <a:ext cx="2048225" cy="27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E03277D-D7C9-D606-1312-BC93E97DB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64" y="3780915"/>
            <a:ext cx="2877177" cy="27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6789C8E-3A85-1082-ACED-4A94D6424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6235" y="3780915"/>
            <a:ext cx="3873545" cy="27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150252"/>
            <a:ext cx="11671598" cy="5462121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709240" y="1668618"/>
            <a:ext cx="8919362" cy="4585453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en-US" sz="3599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bg-BG" sz="3199" dirty="0">
              <a:solidFill>
                <a:schemeClr val="bg2"/>
              </a:solidFill>
            </a:endParaRPr>
          </a:p>
          <a:p>
            <a:pPr marL="456428" indent="-456428">
              <a:lnSpc>
                <a:spcPct val="100000"/>
              </a:lnSpc>
            </a:pPr>
            <a:endParaRPr lang="bg-BG" sz="3199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21AA7DA-95BA-41A9-A170-2C3EB1A8A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28CD597-796D-BE7A-A5FC-389F298C3FF9}"/>
              </a:ext>
            </a:extLst>
          </p:cNvPr>
          <p:cNvSpPr txBox="1">
            <a:spLocks/>
          </p:cNvSpPr>
          <p:nvPr/>
        </p:nvSpPr>
        <p:spPr>
          <a:xfrm>
            <a:off x="709240" y="1458942"/>
            <a:ext cx="10792895" cy="48503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514042" indent="-514042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7548C62-8C57-4E5B-D33E-29808EFC75CD}"/>
              </a:ext>
            </a:extLst>
          </p:cNvPr>
          <p:cNvSpPr txBox="1">
            <a:spLocks noChangeArrowheads="1"/>
          </p:cNvSpPr>
          <p:nvPr/>
        </p:nvSpPr>
        <p:spPr>
          <a:xfrm>
            <a:off x="823002" y="1361247"/>
            <a:ext cx="10815051" cy="50920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19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361950" algn="l" defTabSz="1218438" rtl="0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Higher-order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 – function that operates on </a:t>
            </a:r>
            <a:b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functions  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en-US" sz="34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map()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filter()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reduce()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composition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produce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new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Promises 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3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way to handle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asynchronous</a:t>
            </a:r>
            <a:r>
              <a:rPr lang="en-US" sz="3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categories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Monads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way of composing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Applicative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functors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</a:t>
            </a:r>
            <a:r>
              <a:rPr lang="en-US" sz="3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4000"/>
              </a:lnSpc>
              <a:buClr>
                <a:schemeClr val="bg2"/>
              </a:buClr>
            </a:pPr>
            <a:endParaRPr lang="en-US" sz="3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6C306-6298-4181-BB17-F2C98BF7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75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30D1627-4E91-50E9-69D5-7DC4048D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1AC6A6C-1277-062C-E7BC-791B7FDDF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 is 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fundamental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concept</a:t>
            </a:r>
            <a:r>
              <a:rPr lang="en-US" dirty="0"/>
              <a:t> built</a:t>
            </a:r>
            <a:br>
              <a:rPr lang="en-US" dirty="0"/>
            </a:br>
            <a:r>
              <a:rPr lang="en-US" dirty="0"/>
              <a:t>in the JavaScript language</a:t>
            </a:r>
            <a:endParaRPr lang="en-US" sz="2400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 in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conjunction</a:t>
            </a:r>
            <a:r>
              <a:rPr lang="en-US" dirty="0"/>
              <a:t> with the </a:t>
            </a:r>
            <a:r>
              <a:rPr lang="en-US" b="1" dirty="0">
                <a:solidFill>
                  <a:schemeClr val="bg1"/>
                </a:solidFill>
              </a:rPr>
              <a:t>pure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will help you keep  </a:t>
            </a:r>
            <a:br>
              <a:rPr lang="en-US" dirty="0"/>
            </a:br>
            <a:r>
              <a:rPr lang="en-US" dirty="0"/>
              <a:t>your code </a:t>
            </a:r>
            <a:r>
              <a:rPr lang="en-US" b="1" dirty="0">
                <a:solidFill>
                  <a:schemeClr val="bg1"/>
                </a:solidFill>
              </a:rPr>
              <a:t>clean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side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effects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E256A21-9951-804D-D178-4E945D95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(2)</a:t>
            </a:r>
            <a:endParaRPr lang="bg-BG" dirty="0"/>
          </a:p>
        </p:txBody>
      </p:sp>
      <p:pic>
        <p:nvPicPr>
          <p:cNvPr id="2052" name="Picture 4" descr="Side effects - DEV Community">
            <a:extLst>
              <a:ext uri="{FF2B5EF4-FFF2-40B4-BE49-F238E27FC236}">
                <a16:creationId xmlns:a16="http://schemas.microsoft.com/office/drawing/2014/main" id="{8BEF4328-3DED-065B-335B-FA1CBC0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779" y="1628800"/>
            <a:ext cx="5901463" cy="418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8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269564"/>
            <a:ext cx="11815018" cy="54544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This course (slides, examples, code, demos, exercises, tutorials, homework, projects, documents, videos and other assets) is </a:t>
            </a:r>
            <a:r>
              <a:rPr lang="en-US" b="1" dirty="0"/>
              <a:t>copyrighted content</a:t>
            </a:r>
            <a:r>
              <a:rPr lang="bg-BG" dirty="0"/>
              <a:t>, </a:t>
            </a:r>
            <a:r>
              <a:rPr lang="en-US" dirty="0"/>
              <a:t>created by SoftUni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788" y="3042171"/>
            <a:ext cx="1930474" cy="2043013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dirty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7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63FB510-A3A4-0EB3-F334-8C018630B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1AF488F-8444-8975-AD62-5602B80FB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and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functions are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–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takes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an </a:t>
            </a:r>
            <a:r>
              <a:rPr lang="en-US" b="1" dirty="0">
                <a:solidFill>
                  <a:schemeClr val="bg1"/>
                </a:solidFill>
              </a:rPr>
              <a:t>argument</a:t>
            </a:r>
            <a:r>
              <a:rPr lang="en-US" dirty="0"/>
              <a:t> and/or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as a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functions – a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that is </a:t>
            </a:r>
            <a:r>
              <a:rPr lang="en-US" b="1" dirty="0">
                <a:solidFill>
                  <a:schemeClr val="bg1"/>
                </a:solidFill>
              </a:rPr>
              <a:t>passed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9300325-F80E-4B84-4B74-BADD115F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 vs Callback Function</a:t>
            </a:r>
            <a:endParaRPr lang="bg-BG" dirty="0"/>
          </a:p>
        </p:txBody>
      </p:sp>
      <p:grpSp>
        <p:nvGrpSpPr>
          <p:cNvPr id="9" name="Групиране 8">
            <a:extLst>
              <a:ext uri="{FF2B5EF4-FFF2-40B4-BE49-F238E27FC236}">
                <a16:creationId xmlns:a16="http://schemas.microsoft.com/office/drawing/2014/main" id="{A327E819-1B0D-6648-A28B-05C1AF443E03}"/>
              </a:ext>
            </a:extLst>
          </p:cNvPr>
          <p:cNvGrpSpPr/>
          <p:nvPr/>
        </p:nvGrpSpPr>
        <p:grpSpPr>
          <a:xfrm>
            <a:off x="2526150" y="4074560"/>
            <a:ext cx="7416824" cy="2464153"/>
            <a:chOff x="2902076" y="4101277"/>
            <a:chExt cx="7416824" cy="2462051"/>
          </a:xfrm>
        </p:grpSpPr>
        <p:sp>
          <p:nvSpPr>
            <p:cNvPr id="8" name="Правоъгълник: със заоблени ъгли 7">
              <a:extLst>
                <a:ext uri="{FF2B5EF4-FFF2-40B4-BE49-F238E27FC236}">
                  <a16:creationId xmlns:a16="http://schemas.microsoft.com/office/drawing/2014/main" id="{78A1F2B0-1888-A1A4-E0D0-4E89E56B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076" y="4101277"/>
              <a:ext cx="7416824" cy="2404642"/>
            </a:xfrm>
            <a:prstGeom prst="roundRect">
              <a:avLst/>
            </a:prstGeom>
            <a:solidFill>
              <a:srgbClr val="EFEFF1"/>
            </a:solidFill>
            <a:ln w="19050">
              <a:solidFill>
                <a:srgbClr val="EFEFF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6" name="Picture 2" descr="Are Callbacks Always Asynchronous? - DEV Community">
              <a:extLst>
                <a:ext uri="{FF2B5EF4-FFF2-40B4-BE49-F238E27FC236}">
                  <a16:creationId xmlns:a16="http://schemas.microsoft.com/office/drawing/2014/main" id="{BF2DA926-769E-F777-A639-64CF95080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7012" y="4101277"/>
              <a:ext cx="7241328" cy="246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08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D2BBBED-1254-8A5D-7040-E25616B73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4E7561B-6892-2669-1B39-AD1E01155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allow us to </a:t>
            </a:r>
            <a:r>
              <a:rPr lang="en-US" b="1" dirty="0">
                <a:solidFill>
                  <a:schemeClr val="bg1"/>
                </a:solidFill>
              </a:rPr>
              <a:t>abstract</a:t>
            </a:r>
            <a:r>
              <a:rPr lang="en-US" dirty="0"/>
              <a:t> over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, not just </a:t>
            </a:r>
            <a:r>
              <a:rPr lang="en-US" b="1" dirty="0">
                <a:solidFill>
                  <a:schemeClr val="bg1"/>
                </a:solidFill>
              </a:rPr>
              <a:t>values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41BEF8A-EFD2-F9B9-9882-886B5246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786016-F09C-85CF-19D7-5FF14896583D}"/>
              </a:ext>
            </a:extLst>
          </p:cNvPr>
          <p:cNvSpPr txBox="1">
            <a:spLocks/>
          </p:cNvSpPr>
          <p:nvPr/>
        </p:nvSpPr>
        <p:spPr>
          <a:xfrm>
            <a:off x="675604" y="2566710"/>
            <a:ext cx="6408712" cy="2831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function greaterThan(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en-US" sz="2400" b="1" noProof="1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return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m =&gt; m &gt; n</a:t>
            </a:r>
            <a:r>
              <a:rPr lang="en-US" sz="2400" b="1" noProof="1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noProof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let greaterThan10 = greaterThan(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  <a:r>
              <a:rPr lang="en-US" sz="2400" b="1" noProof="1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noProof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console.log(greaterThan10(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en-US" sz="2400" b="1" noProof="1">
                <a:latin typeface="Consolas" panose="020B0609020204030204" pitchFamily="49" charset="0"/>
              </a:rPr>
              <a:t>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accent2"/>
                </a:solidFill>
                <a:latin typeface="Consolas" panose="020B0609020204030204" pitchFamily="49" charset="0"/>
              </a:rPr>
              <a:t>// true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4C53FE-91BE-5A06-4845-D6CB9DDD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61" y="1830803"/>
            <a:ext cx="4291765" cy="429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0ED95406-D37B-803C-9FBB-79F719821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587979D-40E4-BEBB-6888-CDFC502C2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functions are actually </a:t>
            </a:r>
            <a:r>
              <a:rPr lang="en-US" b="1" dirty="0">
                <a:solidFill>
                  <a:schemeClr val="bg1"/>
                </a:solidFill>
              </a:rPr>
              <a:t>incredibly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common</a:t>
            </a:r>
            <a:r>
              <a:rPr lang="en-US" dirty="0"/>
              <a:t> in JS</a:t>
            </a:r>
          </a:p>
          <a:p>
            <a:pPr>
              <a:buClr>
                <a:schemeClr val="tx1"/>
              </a:buClr>
            </a:pPr>
            <a:r>
              <a:rPr lang="en-US" dirty="0"/>
              <a:t>Any time you </a:t>
            </a:r>
            <a:r>
              <a:rPr lang="en-US" b="1" dirty="0">
                <a:solidFill>
                  <a:schemeClr val="bg1"/>
                </a:solidFill>
              </a:rPr>
              <a:t>pass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callback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, this is a </a:t>
            </a:r>
            <a:r>
              <a:rPr lang="en-US" b="1" dirty="0">
                <a:solidFill>
                  <a:schemeClr val="bg1"/>
                </a:solidFill>
              </a:rPr>
              <a:t>higher-order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dirty="0"/>
              <a:t>Using a </a:t>
            </a:r>
            <a:r>
              <a:rPr lang="en-US" b="1" dirty="0">
                <a:solidFill>
                  <a:schemeClr val="bg1"/>
                </a:solidFill>
              </a:rPr>
              <a:t>closure</a:t>
            </a:r>
            <a:r>
              <a:rPr lang="en-US" dirty="0"/>
              <a:t> is also a </a:t>
            </a:r>
            <a:r>
              <a:rPr lang="en-US" b="1" dirty="0">
                <a:solidFill>
                  <a:schemeClr val="bg1"/>
                </a:solidFill>
              </a:rPr>
              <a:t>higher</a:t>
            </a:r>
            <a:r>
              <a:rPr lang="bg-BG" b="1" dirty="0">
                <a:solidFill>
                  <a:schemeClr val="bg1"/>
                </a:solidFill>
              </a:rPr>
              <a:t>-</a:t>
            </a:r>
            <a:r>
              <a:rPr lang="en-US" b="1" dirty="0">
                <a:solidFill>
                  <a:schemeClr val="bg1"/>
                </a:solidFill>
              </a:rPr>
              <a:t>order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pattern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Closure</a:t>
            </a:r>
            <a:r>
              <a:rPr lang="en-US" dirty="0"/>
              <a:t> always </a:t>
            </a:r>
            <a:r>
              <a:rPr lang="en-US" b="1" dirty="0">
                <a:solidFill>
                  <a:schemeClr val="bg1"/>
                </a:solidFill>
              </a:rPr>
              <a:t>returns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another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function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can be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later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7C11873-4135-B68F-99A6-EA3F2FF8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 and Closure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85FE8A3-4E92-0EC5-BDCC-46CC85F96928}"/>
              </a:ext>
            </a:extLst>
          </p:cNvPr>
          <p:cNvSpPr txBox="1">
            <a:spLocks/>
          </p:cNvSpPr>
          <p:nvPr/>
        </p:nvSpPr>
        <p:spPr>
          <a:xfrm>
            <a:off x="693812" y="3216458"/>
            <a:ext cx="10009112" cy="12926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91440" rIns="144000" b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setTimeout</a:t>
            </a:r>
            <a:r>
              <a:rPr lang="en-US" sz="2400" b="1" noProof="1">
                <a:latin typeface="Consolas" panose="020B0609020204030204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400" b="1" noProof="1">
                <a:latin typeface="Consolas" panose="020B0609020204030204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=&gt; {</a:t>
            </a:r>
            <a:r>
              <a:rPr lang="en-US" sz="2400" b="1" noProof="1"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latin typeface="Consolas" panose="020B0609020204030204" pitchFamily="49" charset="0"/>
              </a:rPr>
              <a:t>    console.log("This message is shown after 3 seconds");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r>
              <a:rPr lang="en-US" sz="2400" b="1" noProof="1">
                <a:latin typeface="Consolas" panose="020B0609020204030204" pitchFamily="49" charset="0"/>
              </a:rPr>
              <a:t>,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3000</a:t>
            </a:r>
            <a:r>
              <a:rPr lang="en-US" sz="2400" b="1" noProof="1">
                <a:latin typeface="Consolas" panose="020B0609020204030204" pitchFamily="49" charset="0"/>
              </a:rPr>
              <a:t>); </a:t>
            </a:r>
            <a:endParaRPr lang="en-US" sz="2400" b="1" noProof="1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Go Programming language Java Computer programming, others, carnivoran,  cartoon, snout png | PNGWing">
            <a:extLst>
              <a:ext uri="{FF2B5EF4-FFF2-40B4-BE49-F238E27FC236}">
                <a16:creationId xmlns:a16="http://schemas.microsoft.com/office/drawing/2014/main" id="{9D78A6EB-B0C2-74B9-1EAC-13DC3E21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266" y="4447071"/>
            <a:ext cx="2869331" cy="21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">
  <a:themeElements>
    <a:clrScheme name="Custom 32">
      <a:dk1>
        <a:srgbClr val="235057"/>
      </a:dk1>
      <a:lt1>
        <a:srgbClr val="FFA000"/>
      </a:lt1>
      <a:dk2>
        <a:srgbClr val="32737E"/>
      </a:dk2>
      <a:lt2>
        <a:srgbClr val="FFFFFF"/>
      </a:lt2>
      <a:accent1>
        <a:srgbClr val="E28D1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vetlina_temp.potx" id="{C5341F4D-86DA-49F3-8973-065B872F5DBB}" vid="{8005D38C-3217-41DE-B2D0-6D18E4389034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9116</TotalTime>
  <Words>3442</Words>
  <Application>Microsoft Office PowerPoint</Application>
  <PresentationFormat>По избор</PresentationFormat>
  <Paragraphs>517</Paragraphs>
  <Slides>60</Slides>
  <Notes>5</Notes>
  <HiddenSlides>3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</vt:lpstr>
      <vt:lpstr>Higher-Order Functions</vt:lpstr>
      <vt:lpstr>Table of Contents</vt:lpstr>
      <vt:lpstr>Higher-Order Functions</vt:lpstr>
      <vt:lpstr>Overview</vt:lpstr>
      <vt:lpstr>Higher Order Function</vt:lpstr>
      <vt:lpstr>Overview (2)</vt:lpstr>
      <vt:lpstr>Higher-Order Function vs Callback Function</vt:lpstr>
      <vt:lpstr>Behavior</vt:lpstr>
      <vt:lpstr>Higher-Order Function and Closure</vt:lpstr>
      <vt:lpstr>Properties of the Higher-Order Function</vt:lpstr>
      <vt:lpstr>Performance Issue</vt:lpstr>
      <vt:lpstr>Arrays Methods</vt:lpstr>
      <vt:lpstr>First-Class Objects</vt:lpstr>
      <vt:lpstr>Arrays Methods – .forEach() and .filter()</vt:lpstr>
      <vt:lpstr>The .map() Method</vt:lpstr>
      <vt:lpstr>The .reduce() Method</vt:lpstr>
      <vt:lpstr>The .reduce() Method – Example</vt:lpstr>
      <vt:lpstr>Arrays Methods</vt:lpstr>
      <vt:lpstr>Summary</vt:lpstr>
      <vt:lpstr>Function Composition</vt:lpstr>
      <vt:lpstr>Function Composition</vt:lpstr>
      <vt:lpstr>Compose</vt:lpstr>
      <vt:lpstr>Compose – Examples</vt:lpstr>
      <vt:lpstr>Real-Life Examples</vt:lpstr>
      <vt:lpstr>Function Composition – Example</vt:lpstr>
      <vt:lpstr>Conclusion</vt:lpstr>
      <vt:lpstr>Functions Overview</vt:lpstr>
      <vt:lpstr>Promises</vt:lpstr>
      <vt:lpstr>Promises</vt:lpstr>
      <vt:lpstr>Promises - Diagram</vt:lpstr>
      <vt:lpstr>Functors</vt:lpstr>
      <vt:lpstr>Functor</vt:lpstr>
      <vt:lpstr>Functor (2)</vt:lpstr>
      <vt:lpstr>Functor (3)</vt:lpstr>
      <vt:lpstr>Identity &amp; Composition</vt:lpstr>
      <vt:lpstr>Category Theory</vt:lpstr>
      <vt:lpstr>Composition</vt:lpstr>
      <vt:lpstr>Why functors?</vt:lpstr>
      <vt:lpstr>Things functors do:</vt:lpstr>
      <vt:lpstr>Endofunctors</vt:lpstr>
      <vt:lpstr>Functor - Example</vt:lpstr>
      <vt:lpstr>Functors – Example (2)</vt:lpstr>
      <vt:lpstr>Functors – Example (2)</vt:lpstr>
      <vt:lpstr>Applicative Functors</vt:lpstr>
      <vt:lpstr>Applicative Functors</vt:lpstr>
      <vt:lpstr>Applicatives, Functors and Monads</vt:lpstr>
      <vt:lpstr>Applicatives – Usage</vt:lpstr>
      <vt:lpstr>Applicatives – Example</vt:lpstr>
      <vt:lpstr>Monads</vt:lpstr>
      <vt:lpstr>Monads</vt:lpstr>
      <vt:lpstr>Monads – Example</vt:lpstr>
      <vt:lpstr>Monads – Example (2)</vt:lpstr>
      <vt:lpstr>Monad Composing Function</vt:lpstr>
      <vt:lpstr>Monads – Advantages</vt:lpstr>
      <vt:lpstr>Conclusion</vt:lpstr>
      <vt:lpstr>Functors, Applicatives, Monads</vt:lpstr>
      <vt:lpstr>Functors, Applicatives, Monads (2)</vt:lpstr>
      <vt:lpstr>Summary</vt:lpstr>
      <vt:lpstr>Questions?</vt:lpstr>
      <vt:lpstr>License</vt:lpstr>
    </vt:vector>
  </TitlesOfParts>
  <Manager/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Higher Order Functions</dc:title>
  <dc:subject>Coding 101 Course</dc:subject>
  <dc:creator>SoftUni</dc:creator>
  <cp:keywords>functional programming, Sofware University; SoftUni; programming; coding; software development; education; training; course; курс; програмиране; кодене; кодиране; СофтУни</cp:keywords>
  <dc:description>© SoftUni – https://softuni.org
© Software University – https://softuni.bg
Copyrighted document. Unauthorized copy, reproduction or use is not permitted.</dc:description>
  <cp:lastModifiedBy>JupiterSoft</cp:lastModifiedBy>
  <cp:revision>586</cp:revision>
  <dcterms:created xsi:type="dcterms:W3CDTF">2020-05-22T09:36:57Z</dcterms:created>
  <dcterms:modified xsi:type="dcterms:W3CDTF">2023-04-26T12:00:55Z</dcterms:modified>
  <cp:category>JS, functions, computer programming;programming;програмиране;кодиране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